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58" r:id="rId4"/>
    <p:sldId id="355" r:id="rId5"/>
    <p:sldId id="379" r:id="rId6"/>
    <p:sldId id="380" r:id="rId7"/>
    <p:sldId id="381" r:id="rId8"/>
    <p:sldId id="386" r:id="rId9"/>
    <p:sldId id="413" r:id="rId10"/>
    <p:sldId id="356" r:id="rId11"/>
    <p:sldId id="358" r:id="rId12"/>
    <p:sldId id="360" r:id="rId13"/>
    <p:sldId id="361" r:id="rId14"/>
    <p:sldId id="362" r:id="rId15"/>
    <p:sldId id="359" r:id="rId16"/>
    <p:sldId id="309" r:id="rId17"/>
    <p:sldId id="412" r:id="rId18"/>
    <p:sldId id="393" r:id="rId19"/>
    <p:sldId id="396" r:id="rId20"/>
    <p:sldId id="394" r:id="rId21"/>
    <p:sldId id="397" r:id="rId22"/>
    <p:sldId id="395" r:id="rId23"/>
    <p:sldId id="398" r:id="rId24"/>
    <p:sldId id="399" r:id="rId25"/>
    <p:sldId id="400" r:id="rId26"/>
    <p:sldId id="401" r:id="rId27"/>
    <p:sldId id="402" r:id="rId28"/>
    <p:sldId id="408" r:id="rId29"/>
    <p:sldId id="403" r:id="rId30"/>
    <p:sldId id="367" r:id="rId31"/>
    <p:sldId id="371" r:id="rId32"/>
    <p:sldId id="409" r:id="rId33"/>
    <p:sldId id="410" r:id="rId34"/>
    <p:sldId id="411" r:id="rId35"/>
    <p:sldId id="267" r:id="rId36"/>
    <p:sldId id="376" r:id="rId37"/>
    <p:sldId id="288" r:id="rId38"/>
  </p:sldIdLst>
  <p:sldSz cx="18288000" cy="10287000"/>
  <p:notesSz cx="6858000" cy="9144000"/>
  <p:embeddedFontLst>
    <p:embeddedFont>
      <p:font typeface="Book Antiqua" panose="02040602050305030304" pitchFamily="18" charset="0"/>
      <p:regular r:id="rId40"/>
      <p:bold r:id="rId41"/>
      <p:italic r:id="rId42"/>
      <p:boldItalic r:id="rId43"/>
    </p:embeddedFont>
    <p:embeddedFont>
      <p:font typeface="Cormorant Garamond Light Bold" pitchFamily="2" charset="77"/>
      <p:regular r:id="rId44"/>
    </p:embeddedFont>
    <p:embeddedFont>
      <p:font typeface="Cormorant Garamond Light Bold Italics" pitchFamily="2" charset="77"/>
      <p:regular r:id="rId45"/>
      <p:italic r:id="rId46"/>
    </p:embeddedFont>
    <p:embeddedFont>
      <p:font typeface="HK Grotesk Light" pitchFamily="2" charset="77"/>
      <p:regular r:id="rId47"/>
    </p:embeddedFont>
    <p:embeddedFont>
      <p:font typeface="HK Grotesk Medium Bold"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9" autoAdjust="0"/>
    <p:restoredTop sz="85170" autoAdjust="0"/>
  </p:normalViewPr>
  <p:slideViewPr>
    <p:cSldViewPr>
      <p:cViewPr varScale="1">
        <p:scale>
          <a:sx n="69" d="100"/>
          <a:sy n="69" d="100"/>
        </p:scale>
        <p:origin x="120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CB5153-2939-8A41-BC12-8E81C08F98A7}" type="datetimeFigureOut">
              <a:rPr lang="en-US" smtClean="0"/>
              <a:t>1/10/24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011DE-B2C0-D147-B393-1AA8F9F57419}" type="slidenum">
              <a:rPr lang="en-US" smtClean="0"/>
              <a:t>‹#›</a:t>
            </a:fld>
            <a:endParaRPr lang="en-US"/>
          </a:p>
        </p:txBody>
      </p:sp>
    </p:spTree>
    <p:extLst>
      <p:ext uri="{BB962C8B-B14F-4D97-AF65-F5344CB8AC3E}">
        <p14:creationId xmlns:p14="http://schemas.microsoft.com/office/powerpoint/2010/main" val="26415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1</a:t>
            </a:fld>
            <a:endParaRPr lang="en-US"/>
          </a:p>
        </p:txBody>
      </p:sp>
    </p:spTree>
    <p:extLst>
      <p:ext uri="{BB962C8B-B14F-4D97-AF65-F5344CB8AC3E}">
        <p14:creationId xmlns:p14="http://schemas.microsoft.com/office/powerpoint/2010/main" val="3359065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Khayelitsha is a peri-urban settlement outside of cape town that was created during the apartheid era for the purposes of racial segregation</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12</a:t>
            </a:fld>
            <a:endParaRPr lang="en-US"/>
          </a:p>
        </p:txBody>
      </p:sp>
    </p:spTree>
    <p:extLst>
      <p:ext uri="{BB962C8B-B14F-4D97-AF65-F5344CB8AC3E}">
        <p14:creationId xmlns:p14="http://schemas.microsoft.com/office/powerpoint/2010/main" val="68471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13</a:t>
            </a:fld>
            <a:endParaRPr lang="en-US"/>
          </a:p>
        </p:txBody>
      </p:sp>
    </p:spTree>
    <p:extLst>
      <p:ext uri="{BB962C8B-B14F-4D97-AF65-F5344CB8AC3E}">
        <p14:creationId xmlns:p14="http://schemas.microsoft.com/office/powerpoint/2010/main" val="2076873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14</a:t>
            </a:fld>
            <a:endParaRPr lang="en-US"/>
          </a:p>
        </p:txBody>
      </p:sp>
    </p:spTree>
    <p:extLst>
      <p:ext uri="{BB962C8B-B14F-4D97-AF65-F5344CB8AC3E}">
        <p14:creationId xmlns:p14="http://schemas.microsoft.com/office/powerpoint/2010/main" val="1892103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CESD cut = 20</a:t>
            </a:r>
          </a:p>
          <a:p>
            <a:r>
              <a:rPr lang="en-US" dirty="0"/>
              <a:t>SPAN cut = 5</a:t>
            </a:r>
          </a:p>
        </p:txBody>
      </p:sp>
      <p:sp>
        <p:nvSpPr>
          <p:cNvPr id="4" name="Slide Number Placeholder 3"/>
          <p:cNvSpPr>
            <a:spLocks noGrp="1"/>
          </p:cNvSpPr>
          <p:nvPr>
            <p:ph type="sldNum" sz="quarter" idx="5"/>
          </p:nvPr>
        </p:nvSpPr>
        <p:spPr/>
        <p:txBody>
          <a:bodyPr/>
          <a:lstStyle/>
          <a:p>
            <a:fld id="{2A3011DE-B2C0-D147-B393-1AA8F9F57419}" type="slidenum">
              <a:rPr lang="en-US" smtClean="0"/>
              <a:t>17</a:t>
            </a:fld>
            <a:endParaRPr lang="en-US"/>
          </a:p>
        </p:txBody>
      </p:sp>
    </p:spTree>
    <p:extLst>
      <p:ext uri="{BB962C8B-B14F-4D97-AF65-F5344CB8AC3E}">
        <p14:creationId xmlns:p14="http://schemas.microsoft.com/office/powerpoint/2010/main" val="809260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18</a:t>
            </a:fld>
            <a:endParaRPr lang="en-US"/>
          </a:p>
        </p:txBody>
      </p:sp>
    </p:spTree>
    <p:extLst>
      <p:ext uri="{BB962C8B-B14F-4D97-AF65-F5344CB8AC3E}">
        <p14:creationId xmlns:p14="http://schemas.microsoft.com/office/powerpoint/2010/main" val="2738331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19</a:t>
            </a:fld>
            <a:endParaRPr lang="en-US"/>
          </a:p>
        </p:txBody>
      </p:sp>
    </p:spTree>
    <p:extLst>
      <p:ext uri="{BB962C8B-B14F-4D97-AF65-F5344CB8AC3E}">
        <p14:creationId xmlns:p14="http://schemas.microsoft.com/office/powerpoint/2010/main" val="315732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20</a:t>
            </a:fld>
            <a:endParaRPr lang="en-US"/>
          </a:p>
        </p:txBody>
      </p:sp>
    </p:spTree>
    <p:extLst>
      <p:ext uri="{BB962C8B-B14F-4D97-AF65-F5344CB8AC3E}">
        <p14:creationId xmlns:p14="http://schemas.microsoft.com/office/powerpoint/2010/main" val="428880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21</a:t>
            </a:fld>
            <a:endParaRPr lang="en-US"/>
          </a:p>
        </p:txBody>
      </p:sp>
    </p:spTree>
    <p:extLst>
      <p:ext uri="{BB962C8B-B14F-4D97-AF65-F5344CB8AC3E}">
        <p14:creationId xmlns:p14="http://schemas.microsoft.com/office/powerpoint/2010/main" val="164265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22</a:t>
            </a:fld>
            <a:endParaRPr lang="en-US"/>
          </a:p>
        </p:txBody>
      </p:sp>
    </p:spTree>
    <p:extLst>
      <p:ext uri="{BB962C8B-B14F-4D97-AF65-F5344CB8AC3E}">
        <p14:creationId xmlns:p14="http://schemas.microsoft.com/office/powerpoint/2010/main" val="2919729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23</a:t>
            </a:fld>
            <a:endParaRPr lang="en-US"/>
          </a:p>
        </p:txBody>
      </p:sp>
    </p:spTree>
    <p:extLst>
      <p:ext uri="{BB962C8B-B14F-4D97-AF65-F5344CB8AC3E}">
        <p14:creationId xmlns:p14="http://schemas.microsoft.com/office/powerpoint/2010/main" val="267798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a:t>
            </a:fld>
            <a:endParaRPr lang="en-US"/>
          </a:p>
        </p:txBody>
      </p:sp>
    </p:spTree>
    <p:extLst>
      <p:ext uri="{BB962C8B-B14F-4D97-AF65-F5344CB8AC3E}">
        <p14:creationId xmlns:p14="http://schemas.microsoft.com/office/powerpoint/2010/main" val="1963564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24</a:t>
            </a:fld>
            <a:endParaRPr lang="en-US"/>
          </a:p>
        </p:txBody>
      </p:sp>
    </p:spTree>
    <p:extLst>
      <p:ext uri="{BB962C8B-B14F-4D97-AF65-F5344CB8AC3E}">
        <p14:creationId xmlns:p14="http://schemas.microsoft.com/office/powerpoint/2010/main" val="1028005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25</a:t>
            </a:fld>
            <a:endParaRPr lang="en-US"/>
          </a:p>
        </p:txBody>
      </p:sp>
    </p:spTree>
    <p:extLst>
      <p:ext uri="{BB962C8B-B14F-4D97-AF65-F5344CB8AC3E}">
        <p14:creationId xmlns:p14="http://schemas.microsoft.com/office/powerpoint/2010/main" val="77137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26</a:t>
            </a:fld>
            <a:endParaRPr lang="en-US"/>
          </a:p>
        </p:txBody>
      </p:sp>
    </p:spTree>
    <p:extLst>
      <p:ext uri="{BB962C8B-B14F-4D97-AF65-F5344CB8AC3E}">
        <p14:creationId xmlns:p14="http://schemas.microsoft.com/office/powerpoint/2010/main" val="3283558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27</a:t>
            </a:fld>
            <a:endParaRPr lang="en-US"/>
          </a:p>
        </p:txBody>
      </p:sp>
    </p:spTree>
    <p:extLst>
      <p:ext uri="{BB962C8B-B14F-4D97-AF65-F5344CB8AC3E}">
        <p14:creationId xmlns:p14="http://schemas.microsoft.com/office/powerpoint/2010/main" val="2666306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28</a:t>
            </a:fld>
            <a:endParaRPr lang="en-US"/>
          </a:p>
        </p:txBody>
      </p:sp>
    </p:spTree>
    <p:extLst>
      <p:ext uri="{BB962C8B-B14F-4D97-AF65-F5344CB8AC3E}">
        <p14:creationId xmlns:p14="http://schemas.microsoft.com/office/powerpoint/2010/main" val="179744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29</a:t>
            </a:fld>
            <a:endParaRPr lang="en-US"/>
          </a:p>
        </p:txBody>
      </p:sp>
    </p:spTree>
    <p:extLst>
      <p:ext uri="{BB962C8B-B14F-4D97-AF65-F5344CB8AC3E}">
        <p14:creationId xmlns:p14="http://schemas.microsoft.com/office/powerpoint/2010/main" val="705931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31</a:t>
            </a:fld>
            <a:endParaRPr lang="en-US"/>
          </a:p>
        </p:txBody>
      </p:sp>
    </p:spTree>
    <p:extLst>
      <p:ext uri="{BB962C8B-B14F-4D97-AF65-F5344CB8AC3E}">
        <p14:creationId xmlns:p14="http://schemas.microsoft.com/office/powerpoint/2010/main" val="410888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32</a:t>
            </a:fld>
            <a:endParaRPr lang="en-US"/>
          </a:p>
        </p:txBody>
      </p:sp>
    </p:spTree>
    <p:extLst>
      <p:ext uri="{BB962C8B-B14F-4D97-AF65-F5344CB8AC3E}">
        <p14:creationId xmlns:p14="http://schemas.microsoft.com/office/powerpoint/2010/main" val="4025679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33</a:t>
            </a:fld>
            <a:endParaRPr lang="en-US"/>
          </a:p>
        </p:txBody>
      </p:sp>
    </p:spTree>
    <p:extLst>
      <p:ext uri="{BB962C8B-B14F-4D97-AF65-F5344CB8AC3E}">
        <p14:creationId xmlns:p14="http://schemas.microsoft.com/office/powerpoint/2010/main" val="2521895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34</a:t>
            </a:fld>
            <a:endParaRPr lang="en-US"/>
          </a:p>
        </p:txBody>
      </p:sp>
    </p:spTree>
    <p:extLst>
      <p:ext uri="{BB962C8B-B14F-4D97-AF65-F5344CB8AC3E}">
        <p14:creationId xmlns:p14="http://schemas.microsoft.com/office/powerpoint/2010/main" val="95960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Comment on ART and VL</a:t>
            </a:r>
          </a:p>
        </p:txBody>
      </p:sp>
      <p:sp>
        <p:nvSpPr>
          <p:cNvPr id="4" name="Slide Number Placeholder 3"/>
          <p:cNvSpPr>
            <a:spLocks noGrp="1"/>
          </p:cNvSpPr>
          <p:nvPr>
            <p:ph type="sldNum" sz="quarter" idx="5"/>
          </p:nvPr>
        </p:nvSpPr>
        <p:spPr/>
        <p:txBody>
          <a:bodyPr/>
          <a:lstStyle/>
          <a:p>
            <a:fld id="{2A3011DE-B2C0-D147-B393-1AA8F9F57419}" type="slidenum">
              <a:rPr lang="en-US" smtClean="0"/>
              <a:t>3</a:t>
            </a:fld>
            <a:endParaRPr lang="en-US"/>
          </a:p>
        </p:txBody>
      </p:sp>
    </p:spTree>
    <p:extLst>
      <p:ext uri="{BB962C8B-B14F-4D97-AF65-F5344CB8AC3E}">
        <p14:creationId xmlns:p14="http://schemas.microsoft.com/office/powerpoint/2010/main" val="2532062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35</a:t>
            </a:fld>
            <a:endParaRPr lang="en-US"/>
          </a:p>
        </p:txBody>
      </p:sp>
    </p:spTree>
    <p:extLst>
      <p:ext uri="{BB962C8B-B14F-4D97-AF65-F5344CB8AC3E}">
        <p14:creationId xmlns:p14="http://schemas.microsoft.com/office/powerpoint/2010/main" val="1403421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0EAE3-CAED-451C-96F1-6C4944C4C1C8}" type="slidenum">
              <a:rPr lang="en-US" smtClean="0"/>
              <a:t>36</a:t>
            </a:fld>
            <a:endParaRPr lang="en-US"/>
          </a:p>
        </p:txBody>
      </p:sp>
    </p:spTree>
    <p:extLst>
      <p:ext uri="{BB962C8B-B14F-4D97-AF65-F5344CB8AC3E}">
        <p14:creationId xmlns:p14="http://schemas.microsoft.com/office/powerpoint/2010/main" val="206467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4</a:t>
            </a:fld>
            <a:endParaRPr lang="en-US"/>
          </a:p>
        </p:txBody>
      </p:sp>
    </p:spTree>
    <p:extLst>
      <p:ext uri="{BB962C8B-B14F-4D97-AF65-F5344CB8AC3E}">
        <p14:creationId xmlns:p14="http://schemas.microsoft.com/office/powerpoint/2010/main" val="219748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5</a:t>
            </a:fld>
            <a:endParaRPr lang="en-US"/>
          </a:p>
        </p:txBody>
      </p:sp>
    </p:spTree>
    <p:extLst>
      <p:ext uri="{BB962C8B-B14F-4D97-AF65-F5344CB8AC3E}">
        <p14:creationId xmlns:p14="http://schemas.microsoft.com/office/powerpoint/2010/main" val="3533099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6</a:t>
            </a:fld>
            <a:endParaRPr lang="en-US"/>
          </a:p>
        </p:txBody>
      </p:sp>
    </p:spTree>
    <p:extLst>
      <p:ext uri="{BB962C8B-B14F-4D97-AF65-F5344CB8AC3E}">
        <p14:creationId xmlns:p14="http://schemas.microsoft.com/office/powerpoint/2010/main" val="7479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7</a:t>
            </a:fld>
            <a:endParaRPr lang="en-US"/>
          </a:p>
        </p:txBody>
      </p:sp>
    </p:spTree>
    <p:extLst>
      <p:ext uri="{BB962C8B-B14F-4D97-AF65-F5344CB8AC3E}">
        <p14:creationId xmlns:p14="http://schemas.microsoft.com/office/powerpoint/2010/main" val="161763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8</a:t>
            </a:fld>
            <a:endParaRPr lang="en-US"/>
          </a:p>
        </p:txBody>
      </p:sp>
    </p:spTree>
    <p:extLst>
      <p:ext uri="{BB962C8B-B14F-4D97-AF65-F5344CB8AC3E}">
        <p14:creationId xmlns:p14="http://schemas.microsoft.com/office/powerpoint/2010/main" val="58037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3011DE-B2C0-D147-B393-1AA8F9F57419}" type="slidenum">
              <a:rPr lang="en-US" smtClean="0"/>
              <a:t>9</a:t>
            </a:fld>
            <a:endParaRPr lang="en-US"/>
          </a:p>
        </p:txBody>
      </p:sp>
    </p:spTree>
    <p:extLst>
      <p:ext uri="{BB962C8B-B14F-4D97-AF65-F5344CB8AC3E}">
        <p14:creationId xmlns:p14="http://schemas.microsoft.com/office/powerpoint/2010/main" val="171394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5.jp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4" name="AutoShape 4"/>
          <p:cNvSpPr/>
          <p:nvPr/>
        </p:nvSpPr>
        <p:spPr>
          <a:xfrm rot="-5400000">
            <a:off x="767636"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5" name="TextBox 5"/>
          <p:cNvSpPr txBox="1"/>
          <p:nvPr/>
        </p:nvSpPr>
        <p:spPr>
          <a:xfrm>
            <a:off x="7969486" y="3968992"/>
            <a:ext cx="9916479" cy="4262705"/>
          </a:xfrm>
          <a:prstGeom prst="rect">
            <a:avLst/>
          </a:prstGeom>
        </p:spPr>
        <p:txBody>
          <a:bodyPr wrap="square" lIns="0" tIns="0" rIns="0" bIns="0" rtlCol="0" anchor="t">
            <a:spAutoFit/>
          </a:bodyPr>
          <a:lstStyle/>
          <a:p>
            <a:pPr>
              <a:lnSpc>
                <a:spcPts val="8474"/>
              </a:lnSpc>
            </a:pPr>
            <a:r>
              <a:rPr lang="en-US" sz="4800" dirty="0">
                <a:solidFill>
                  <a:srgbClr val="000000"/>
                </a:solidFill>
                <a:latin typeface="Cormorant Garamond Light Bold"/>
              </a:rPr>
              <a:t>Tough pill to swallow? Preliminary attitudes toward the Digital Pill System among pregnant and postpartum people with HIV in South Africa</a:t>
            </a:r>
          </a:p>
        </p:txBody>
      </p:sp>
      <p:grpSp>
        <p:nvGrpSpPr>
          <p:cNvPr id="13" name="Group 12">
            <a:extLst>
              <a:ext uri="{FF2B5EF4-FFF2-40B4-BE49-F238E27FC236}">
                <a16:creationId xmlns:a16="http://schemas.microsoft.com/office/drawing/2014/main" id="{8B0032FA-581D-9C05-3CD1-1200492D7AFC}"/>
              </a:ext>
            </a:extLst>
          </p:cNvPr>
          <p:cNvGrpSpPr/>
          <p:nvPr/>
        </p:nvGrpSpPr>
        <p:grpSpPr>
          <a:xfrm>
            <a:off x="228600" y="3162300"/>
            <a:ext cx="5867388" cy="5111079"/>
            <a:chOff x="7742614" y="6461012"/>
            <a:chExt cx="9731528" cy="5111079"/>
          </a:xfrm>
        </p:grpSpPr>
        <p:grpSp>
          <p:nvGrpSpPr>
            <p:cNvPr id="6" name="Group 6"/>
            <p:cNvGrpSpPr/>
            <p:nvPr/>
          </p:nvGrpSpPr>
          <p:grpSpPr>
            <a:xfrm>
              <a:off x="7742614" y="6819896"/>
              <a:ext cx="9731528" cy="4752195"/>
              <a:chOff x="0" y="247669"/>
              <a:chExt cx="5271703" cy="2574331"/>
            </a:xfrm>
          </p:grpSpPr>
          <p:sp>
            <p:nvSpPr>
              <p:cNvPr id="7" name="Freeform 7"/>
              <p:cNvSpPr/>
              <p:nvPr/>
            </p:nvSpPr>
            <p:spPr>
              <a:xfrm>
                <a:off x="0" y="247669"/>
                <a:ext cx="5271703" cy="2574331"/>
              </a:xfrm>
              <a:custGeom>
                <a:avLst/>
                <a:gdLst/>
                <a:ahLst/>
                <a:cxnLst/>
                <a:rect l="l" t="t" r="r" b="b"/>
                <a:pathLst>
                  <a:path w="4919265" h="1231901">
                    <a:moveTo>
                      <a:pt x="4794805" y="1231900"/>
                    </a:moveTo>
                    <a:lnTo>
                      <a:pt x="124460" y="1231900"/>
                    </a:lnTo>
                    <a:cubicBezTo>
                      <a:pt x="55880" y="1231900"/>
                      <a:pt x="0" y="1176021"/>
                      <a:pt x="0" y="1107441"/>
                    </a:cubicBezTo>
                    <a:lnTo>
                      <a:pt x="0" y="124460"/>
                    </a:lnTo>
                    <a:cubicBezTo>
                      <a:pt x="0" y="55880"/>
                      <a:pt x="55880" y="0"/>
                      <a:pt x="124460" y="0"/>
                    </a:cubicBezTo>
                    <a:lnTo>
                      <a:pt x="4794805" y="0"/>
                    </a:lnTo>
                    <a:cubicBezTo>
                      <a:pt x="4863385" y="0"/>
                      <a:pt x="4919265" y="55880"/>
                      <a:pt x="4919265" y="124460"/>
                    </a:cubicBezTo>
                    <a:lnTo>
                      <a:pt x="4919265" y="1107441"/>
                    </a:lnTo>
                    <a:cubicBezTo>
                      <a:pt x="4919265" y="1176021"/>
                      <a:pt x="4863385" y="1231901"/>
                      <a:pt x="4794805" y="1231901"/>
                    </a:cubicBezTo>
                    <a:close/>
                  </a:path>
                </a:pathLst>
              </a:custGeom>
              <a:solidFill>
                <a:srgbClr val="38B6FF"/>
              </a:solidFill>
            </p:spPr>
            <p:txBody>
              <a:bodyPr/>
              <a:lstStyle/>
              <a:p>
                <a:endParaRPr lang="en-US"/>
              </a:p>
            </p:txBody>
          </p:sp>
        </p:grpSp>
        <p:sp>
          <p:nvSpPr>
            <p:cNvPr id="8" name="TextBox 8"/>
            <p:cNvSpPr txBox="1"/>
            <p:nvPr/>
          </p:nvSpPr>
          <p:spPr>
            <a:xfrm>
              <a:off x="8173438" y="6461012"/>
              <a:ext cx="9300704" cy="5111079"/>
            </a:xfrm>
            <a:prstGeom prst="rect">
              <a:avLst/>
            </a:prstGeom>
          </p:spPr>
          <p:txBody>
            <a:bodyPr lIns="0" tIns="0" rIns="0" bIns="0" rtlCol="0" anchor="t">
              <a:spAutoFit/>
            </a:bodyPr>
            <a:lstStyle/>
            <a:p>
              <a:pPr>
                <a:lnSpc>
                  <a:spcPts val="3995"/>
                </a:lnSpc>
              </a:pPr>
              <a:endParaRPr lang="en-US" sz="2853" dirty="0">
                <a:solidFill>
                  <a:srgbClr val="000000"/>
                </a:solidFill>
                <a:latin typeface="HK Grotesk Light"/>
              </a:endParaRPr>
            </a:p>
            <a:p>
              <a:pPr>
                <a:lnSpc>
                  <a:spcPts val="3995"/>
                </a:lnSpc>
              </a:pPr>
              <a:r>
                <a:rPr lang="en-US" sz="2853" dirty="0">
                  <a:solidFill>
                    <a:srgbClr val="000000"/>
                  </a:solidFill>
                  <a:latin typeface="HK Grotesk Light"/>
                </a:rPr>
                <a:t>JASPER S. LEE, PhD (he/him)</a:t>
              </a:r>
            </a:p>
            <a:p>
              <a:pPr>
                <a:lnSpc>
                  <a:spcPts val="3995"/>
                </a:lnSpc>
              </a:pPr>
              <a:r>
                <a:rPr lang="en-US" sz="2853" dirty="0">
                  <a:solidFill>
                    <a:srgbClr val="000000"/>
                  </a:solidFill>
                  <a:latin typeface="HK Grotesk Light"/>
                </a:rPr>
                <a:t>AMELIA M. STANTON, PhD</a:t>
              </a:r>
            </a:p>
            <a:p>
              <a:pPr>
                <a:lnSpc>
                  <a:spcPts val="3995"/>
                </a:lnSpc>
              </a:pPr>
              <a:r>
                <a:rPr lang="en-US" sz="2853" dirty="0">
                  <a:solidFill>
                    <a:srgbClr val="000000"/>
                  </a:solidFill>
                  <a:latin typeface="HK Grotesk Light"/>
                </a:rPr>
                <a:t>STEPHAN RABIE, PhD</a:t>
              </a:r>
            </a:p>
            <a:p>
              <a:pPr>
                <a:lnSpc>
                  <a:spcPts val="3995"/>
                </a:lnSpc>
              </a:pPr>
              <a:r>
                <a:rPr lang="en-US" sz="2853" dirty="0">
                  <a:solidFill>
                    <a:srgbClr val="000000"/>
                  </a:solidFill>
                  <a:latin typeface="HK Grotesk Light"/>
                </a:rPr>
                <a:t>YANGA TSHUKUSE</a:t>
              </a:r>
            </a:p>
            <a:p>
              <a:pPr>
                <a:lnSpc>
                  <a:spcPts val="3995"/>
                </a:lnSpc>
              </a:pPr>
              <a:r>
                <a:rPr lang="en-US" sz="2853" dirty="0">
                  <a:solidFill>
                    <a:srgbClr val="000000"/>
                  </a:solidFill>
                  <a:latin typeface="HK Grotesk Light"/>
                </a:rPr>
                <a:t>JOANNE HOKAYEM</a:t>
              </a:r>
            </a:p>
            <a:p>
              <a:pPr>
                <a:lnSpc>
                  <a:spcPts val="3995"/>
                </a:lnSpc>
              </a:pPr>
              <a:r>
                <a:rPr lang="en-US" sz="2853" dirty="0">
                  <a:solidFill>
                    <a:srgbClr val="000000"/>
                  </a:solidFill>
                  <a:latin typeface="HK Grotesk Light"/>
                </a:rPr>
                <a:t>CHRIS CARNES, PhD</a:t>
              </a:r>
            </a:p>
            <a:p>
              <a:pPr>
                <a:lnSpc>
                  <a:spcPts val="3995"/>
                </a:lnSpc>
              </a:pPr>
              <a:r>
                <a:rPr lang="en-US" sz="2853" dirty="0">
                  <a:solidFill>
                    <a:srgbClr val="000000"/>
                  </a:solidFill>
                  <a:latin typeface="HK Grotesk Light"/>
                </a:rPr>
                <a:t>CONALL O’CLEIRIGH, PhD</a:t>
              </a:r>
            </a:p>
            <a:p>
              <a:pPr>
                <a:lnSpc>
                  <a:spcPts val="3995"/>
                </a:lnSpc>
              </a:pPr>
              <a:r>
                <a:rPr lang="en-US" sz="2853" dirty="0">
                  <a:solidFill>
                    <a:srgbClr val="000000"/>
                  </a:solidFill>
                  <a:latin typeface="HK Grotesk Light"/>
                </a:rPr>
                <a:t>JOHN A. JOSKA, MBCHB</a:t>
              </a:r>
            </a:p>
            <a:p>
              <a:pPr>
                <a:lnSpc>
                  <a:spcPts val="3995"/>
                </a:lnSpc>
              </a:pPr>
              <a:r>
                <a:rPr lang="en-US" sz="2853" dirty="0">
                  <a:solidFill>
                    <a:srgbClr val="000000"/>
                  </a:solidFill>
                  <a:latin typeface="HK Grotesk Light"/>
                </a:rPr>
                <a:t>PETER R. CHAI, MD</a:t>
              </a:r>
            </a:p>
          </p:txBody>
        </p:sp>
      </p:grpSp>
      <p:pic>
        <p:nvPicPr>
          <p:cNvPr id="2050" name="Picture 2" descr="Massachusetts General Hospital - Home | Facebook">
            <a:extLst>
              <a:ext uri="{FF2B5EF4-FFF2-40B4-BE49-F238E27FC236}">
                <a16:creationId xmlns:a16="http://schemas.microsoft.com/office/drawing/2014/main" id="{96D7F560-280B-03BE-A5C5-36A15DC73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AE88597-6567-159E-47BF-5EE4E85D0B97}"/>
              </a:ext>
            </a:extLst>
          </p:cNvPr>
          <p:cNvPicPr>
            <a:picLocks noChangeAspect="1"/>
          </p:cNvPicPr>
          <p:nvPr/>
        </p:nvPicPr>
        <p:blipFill rotWithShape="1">
          <a:blip r:embed="rId4">
            <a:extLst>
              <a:ext uri="{28A0092B-C50C-407E-A947-70E740481C1C}">
                <a14:useLocalDpi xmlns:a14="http://schemas.microsoft.com/office/drawing/2010/main" val="0"/>
              </a:ext>
            </a:extLst>
          </a:blip>
          <a:srcRect l="24065" t="32358" b="38049"/>
          <a:stretch/>
        </p:blipFill>
        <p:spPr>
          <a:xfrm>
            <a:off x="7969487" y="492398"/>
            <a:ext cx="9916483" cy="2898501"/>
          </a:xfrm>
          <a:prstGeom prst="rect">
            <a:avLst/>
          </a:prstGeom>
        </p:spPr>
      </p:pic>
      <p:pic>
        <p:nvPicPr>
          <p:cNvPr id="14" name="Picture 13" descr="A blue text on a blue background&#10;&#10;Description automatically generated">
            <a:extLst>
              <a:ext uri="{FF2B5EF4-FFF2-40B4-BE49-F238E27FC236}">
                <a16:creationId xmlns:a16="http://schemas.microsoft.com/office/drawing/2014/main" id="{1E980B02-A1B0-F1A2-2AC8-673BD254F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175" y="8791183"/>
            <a:ext cx="5245100" cy="1346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8764" y="-38100"/>
            <a:ext cx="9139236" cy="5589090"/>
          </a:xfrm>
          <a:prstGeom prst="rect">
            <a:avLst/>
          </a:prstGeom>
          <a:solidFill>
            <a:srgbClr val="38B6FF"/>
          </a:solidFill>
        </p:spPr>
        <p:txBody>
          <a:bodyPr/>
          <a:lstStyle/>
          <a:p>
            <a:endParaRPr lang="en-US"/>
          </a:p>
        </p:txBody>
      </p:sp>
      <p:sp>
        <p:nvSpPr>
          <p:cNvPr id="3" name="AutoShape 3"/>
          <p:cNvSpPr/>
          <p:nvPr/>
        </p:nvSpPr>
        <p:spPr>
          <a:xfrm rot="-5400000">
            <a:off x="3550148"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6" name="TextBox 6"/>
          <p:cNvSpPr txBox="1"/>
          <p:nvPr/>
        </p:nvSpPr>
        <p:spPr>
          <a:xfrm>
            <a:off x="1676400" y="4472066"/>
            <a:ext cx="6286500" cy="1342868"/>
          </a:xfrm>
          <a:prstGeom prst="rect">
            <a:avLst/>
          </a:prstGeom>
        </p:spPr>
        <p:txBody>
          <a:bodyPr wrap="square" lIns="0" tIns="0" rIns="0" bIns="0" rtlCol="0" anchor="t">
            <a:spAutoFit/>
          </a:bodyPr>
          <a:lstStyle/>
          <a:p>
            <a:pPr>
              <a:lnSpc>
                <a:spcPts val="10083"/>
              </a:lnSpc>
            </a:pPr>
            <a:r>
              <a:rPr lang="en-US" sz="10185" dirty="0">
                <a:solidFill>
                  <a:srgbClr val="000000"/>
                </a:solidFill>
                <a:latin typeface="Cormorant Garamond Light Bold Italics"/>
              </a:rPr>
              <a:t>Specific Aims</a:t>
            </a:r>
            <a:endParaRPr lang="en-US" sz="10185" dirty="0">
              <a:solidFill>
                <a:srgbClr val="000000"/>
              </a:solidFill>
              <a:latin typeface="Cormorant Garamond Light Bold"/>
            </a:endParaRPr>
          </a:p>
        </p:txBody>
      </p:sp>
      <p:sp>
        <p:nvSpPr>
          <p:cNvPr id="7" name="TextBox 7"/>
          <p:cNvSpPr txBox="1"/>
          <p:nvPr/>
        </p:nvSpPr>
        <p:spPr>
          <a:xfrm>
            <a:off x="9677398" y="6369034"/>
            <a:ext cx="7924793" cy="2202334"/>
          </a:xfrm>
          <a:prstGeom prst="rect">
            <a:avLst/>
          </a:prstGeom>
        </p:spPr>
        <p:txBody>
          <a:bodyPr wrap="square" lIns="0" tIns="0" rIns="0" bIns="0" rtlCol="0" anchor="t">
            <a:spAutoFit/>
          </a:bodyPr>
          <a:lstStyle/>
          <a:p>
            <a:pPr>
              <a:lnSpc>
                <a:spcPts val="3354"/>
              </a:lnSpc>
            </a:pPr>
            <a:r>
              <a:rPr lang="en-US" sz="3600" dirty="0">
                <a:solidFill>
                  <a:srgbClr val="000000"/>
                </a:solidFill>
                <a:latin typeface="Cormorant Garamond Light Bold"/>
              </a:rPr>
              <a:t>Understand qualitative facilitators and barriers to operation and use of the DPS for ART adherence measurement among pregnant and postpartum people in SA </a:t>
            </a:r>
          </a:p>
          <a:p>
            <a:pPr>
              <a:lnSpc>
                <a:spcPts val="3354"/>
              </a:lnSpc>
            </a:pPr>
            <a:endParaRPr lang="en-US" sz="3600" dirty="0">
              <a:solidFill>
                <a:srgbClr val="000000"/>
              </a:solidFill>
              <a:latin typeface="Cormorant Garamond Light Bold"/>
            </a:endParaRPr>
          </a:p>
        </p:txBody>
      </p:sp>
      <p:sp>
        <p:nvSpPr>
          <p:cNvPr id="8" name="TextBox 8"/>
          <p:cNvSpPr txBox="1"/>
          <p:nvPr/>
        </p:nvSpPr>
        <p:spPr>
          <a:xfrm>
            <a:off x="9677398" y="998009"/>
            <a:ext cx="8229599" cy="3510385"/>
          </a:xfrm>
          <a:prstGeom prst="rect">
            <a:avLst/>
          </a:prstGeom>
        </p:spPr>
        <p:txBody>
          <a:bodyPr wrap="square" lIns="0" tIns="0" rIns="0" bIns="0" rtlCol="0" anchor="t">
            <a:spAutoFit/>
          </a:bodyPr>
          <a:lstStyle/>
          <a:p>
            <a:pPr>
              <a:lnSpc>
                <a:spcPts val="3354"/>
              </a:lnSpc>
            </a:pPr>
            <a:r>
              <a:rPr lang="en-US" sz="3600" dirty="0">
                <a:solidFill>
                  <a:srgbClr val="000000"/>
                </a:solidFill>
                <a:latin typeface="Cormorant Garamond Light Bold"/>
              </a:rPr>
              <a:t>In SA, there is general acceptance of the use of adherence measurement technology; smart pillboxes (an indirect measure) are currently being employed in Cape Town, SA and have been used in prior research. In response to the need to better measure adherence, and the potential appetite to accept digital health tools as adherence supports, we sought to:</a:t>
            </a:r>
          </a:p>
        </p:txBody>
      </p:sp>
    </p:spTree>
    <p:extLst>
      <p:ext uri="{BB962C8B-B14F-4D97-AF65-F5344CB8AC3E}">
        <p14:creationId xmlns:p14="http://schemas.microsoft.com/office/powerpoint/2010/main" val="2542371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
        <p:nvSpPr>
          <p:cNvPr id="2" name="TextBox 2"/>
          <p:cNvSpPr txBox="1"/>
          <p:nvPr/>
        </p:nvSpPr>
        <p:spPr>
          <a:xfrm>
            <a:off x="2438400" y="4179855"/>
            <a:ext cx="12169463" cy="1778949"/>
          </a:xfrm>
          <a:prstGeom prst="rect">
            <a:avLst/>
          </a:prstGeom>
        </p:spPr>
        <p:txBody>
          <a:bodyPr lIns="0" tIns="0" rIns="0" bIns="0" rtlCol="0" anchor="t">
            <a:spAutoFit/>
          </a:bodyPr>
          <a:lstStyle/>
          <a:p>
            <a:pPr>
              <a:lnSpc>
                <a:spcPts val="14277"/>
              </a:lnSpc>
            </a:pPr>
            <a:r>
              <a:rPr lang="en-US" sz="11067" dirty="0">
                <a:solidFill>
                  <a:srgbClr val="000000"/>
                </a:solidFill>
                <a:latin typeface="Cormorant Garamond Light Bold Italics"/>
              </a:rPr>
              <a:t>Method</a:t>
            </a:r>
            <a:endParaRPr lang="en-US" sz="11067" dirty="0">
              <a:solidFill>
                <a:srgbClr val="000000"/>
              </a:solidFill>
              <a:latin typeface="Cormorant Garamond Light Bold"/>
            </a:endParaRPr>
          </a:p>
        </p:txBody>
      </p:sp>
      <p:grpSp>
        <p:nvGrpSpPr>
          <p:cNvPr id="3" name="Group 3"/>
          <p:cNvGrpSpPr/>
          <p:nvPr/>
        </p:nvGrpSpPr>
        <p:grpSpPr>
          <a:xfrm>
            <a:off x="16701156" y="5068957"/>
            <a:ext cx="558144" cy="149087"/>
            <a:chOff x="0" y="0"/>
            <a:chExt cx="1901825" cy="508000"/>
          </a:xfrm>
        </p:grpSpPr>
        <p:sp>
          <p:nvSpPr>
            <p:cNvPr id="4" name="Freeform 4"/>
            <p:cNvSpPr/>
            <p:nvPr/>
          </p:nvSpPr>
          <p:spPr>
            <a:xfrm>
              <a:off x="0" y="215900"/>
              <a:ext cx="1605915" cy="76200"/>
            </a:xfrm>
            <a:custGeom>
              <a:avLst/>
              <a:gdLst/>
              <a:ahLst/>
              <a:cxnLst/>
              <a:rect l="l" t="t" r="r" b="b"/>
              <a:pathLst>
                <a:path w="1605915" h="76200">
                  <a:moveTo>
                    <a:pt x="0" y="0"/>
                  </a:moveTo>
                  <a:lnTo>
                    <a:pt x="1605915" y="0"/>
                  </a:lnTo>
                  <a:lnTo>
                    <a:pt x="1605915" y="76200"/>
                  </a:lnTo>
                  <a:lnTo>
                    <a:pt x="0" y="76200"/>
                  </a:lnTo>
                  <a:close/>
                </a:path>
              </a:pathLst>
            </a:custGeom>
            <a:solidFill>
              <a:srgbClr val="000000"/>
            </a:solidFill>
          </p:spPr>
          <p:txBody>
            <a:bodyPr/>
            <a:lstStyle/>
            <a:p>
              <a:endParaRPr lang="en-US"/>
            </a:p>
          </p:txBody>
        </p:sp>
        <p:sp>
          <p:nvSpPr>
            <p:cNvPr id="5" name="Freeform 5"/>
            <p:cNvSpPr/>
            <p:nvPr/>
          </p:nvSpPr>
          <p:spPr>
            <a:xfrm>
              <a:off x="1527175" y="1270"/>
              <a:ext cx="374650" cy="505460"/>
            </a:xfrm>
            <a:custGeom>
              <a:avLst/>
              <a:gdLst/>
              <a:ahLst/>
              <a:cxnLst/>
              <a:rect l="l" t="t" r="r" b="b"/>
              <a:pathLst>
                <a:path w="374650" h="505460">
                  <a:moveTo>
                    <a:pt x="0" y="505460"/>
                  </a:moveTo>
                  <a:lnTo>
                    <a:pt x="0" y="0"/>
                  </a:lnTo>
                  <a:lnTo>
                    <a:pt x="374650" y="252730"/>
                  </a:lnTo>
                  <a:close/>
                </a:path>
              </a:pathLst>
            </a:custGeom>
            <a:solidFill>
              <a:srgbClr val="000000"/>
            </a:solidFill>
          </p:spPr>
          <p:txBody>
            <a:bodyPr/>
            <a:lstStyle/>
            <a:p>
              <a:endParaRPr lang="en-US"/>
            </a:p>
          </p:txBody>
        </p:sp>
      </p:grpSp>
    </p:spTree>
    <p:extLst>
      <p:ext uri="{BB962C8B-B14F-4D97-AF65-F5344CB8AC3E}">
        <p14:creationId xmlns:p14="http://schemas.microsoft.com/office/powerpoint/2010/main" val="165738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4762"/>
            <a:ext cx="11655086" cy="5038024"/>
          </a:xfrm>
          <a:prstGeom prst="rect">
            <a:avLst/>
          </a:prstGeom>
          <a:solidFill>
            <a:srgbClr val="38B6FF"/>
          </a:solidFill>
        </p:spPr>
        <p:txBody>
          <a:bodyPr/>
          <a:lstStyle/>
          <a:p>
            <a:endParaRPr lang="en-US"/>
          </a:p>
        </p:txBody>
      </p:sp>
      <p:sp>
        <p:nvSpPr>
          <p:cNvPr id="4" name="TextBox 4"/>
          <p:cNvSpPr txBox="1"/>
          <p:nvPr/>
        </p:nvSpPr>
        <p:spPr>
          <a:xfrm>
            <a:off x="7611750" y="1928475"/>
            <a:ext cx="9647550" cy="1231106"/>
          </a:xfrm>
          <a:prstGeom prst="rect">
            <a:avLst/>
          </a:prstGeom>
        </p:spPr>
        <p:txBody>
          <a:bodyPr lIns="0" tIns="0" rIns="0" bIns="0" rtlCol="0" anchor="t">
            <a:spAutoFit/>
          </a:bodyPr>
          <a:lstStyle/>
          <a:p>
            <a:r>
              <a:rPr lang="en-US" sz="8000" dirty="0">
                <a:solidFill>
                  <a:srgbClr val="000000"/>
                </a:solidFill>
                <a:latin typeface="Cormorant Garamond Light Bold"/>
              </a:rPr>
              <a:t>Participants</a:t>
            </a:r>
            <a:endParaRPr lang="en-US" sz="5400" dirty="0">
              <a:solidFill>
                <a:srgbClr val="000000"/>
              </a:solidFill>
              <a:latin typeface="Cormorant Garamond Light Bold Italics"/>
            </a:endParaRPr>
          </a:p>
        </p:txBody>
      </p:sp>
      <p:grpSp>
        <p:nvGrpSpPr>
          <p:cNvPr id="5" name="Group 5"/>
          <p:cNvGrpSpPr/>
          <p:nvPr/>
        </p:nvGrpSpPr>
        <p:grpSpPr>
          <a:xfrm>
            <a:off x="7611750" y="5524500"/>
            <a:ext cx="9697413" cy="1661993"/>
            <a:chOff x="0" y="-385732"/>
            <a:chExt cx="12929884" cy="2215991"/>
          </a:xfrm>
        </p:grpSpPr>
        <p:sp>
          <p:nvSpPr>
            <p:cNvPr id="6" name="TextBox 6"/>
            <p:cNvSpPr txBox="1"/>
            <p:nvPr/>
          </p:nvSpPr>
          <p:spPr>
            <a:xfrm>
              <a:off x="1106240" y="-385732"/>
              <a:ext cx="11823644" cy="2215991"/>
            </a:xfrm>
            <a:prstGeom prst="rect">
              <a:avLst/>
            </a:prstGeom>
          </p:spPr>
          <p:txBody>
            <a:bodyPr lIns="0" tIns="0" rIns="0" bIns="0" rtlCol="0" anchor="t">
              <a:spAutoFit/>
            </a:bodyPr>
            <a:lstStyle/>
            <a:p>
              <a:r>
                <a:rPr lang="en-US" sz="3600" dirty="0">
                  <a:solidFill>
                    <a:srgbClr val="000000"/>
                  </a:solidFill>
                  <a:latin typeface="Cormorant Garamond Light Bold"/>
                </a:rPr>
                <a:t>Pregnant and postpartum PWH were recruited from primary care clinics providing HIV and perinatal care in Khayelitsha, South Africa (N=8)</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0849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A6E1DBE-BC5B-2CE2-D52C-07CD4E52A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159581"/>
            <a:ext cx="5467802" cy="4100852"/>
          </a:xfrm>
          <a:prstGeom prst="rect">
            <a:avLst/>
          </a:prstGeom>
        </p:spPr>
      </p:pic>
      <p:grpSp>
        <p:nvGrpSpPr>
          <p:cNvPr id="8" name="Group 8">
            <a:extLst>
              <a:ext uri="{FF2B5EF4-FFF2-40B4-BE49-F238E27FC236}">
                <a16:creationId xmlns:a16="http://schemas.microsoft.com/office/drawing/2014/main" id="{C7436D2C-0523-2699-3F09-43430D613EBB}"/>
              </a:ext>
            </a:extLst>
          </p:cNvPr>
          <p:cNvGrpSpPr/>
          <p:nvPr/>
        </p:nvGrpSpPr>
        <p:grpSpPr>
          <a:xfrm>
            <a:off x="7611750" y="7505700"/>
            <a:ext cx="9697413" cy="1107996"/>
            <a:chOff x="0" y="-196683"/>
            <a:chExt cx="12929884" cy="1477329"/>
          </a:xfrm>
        </p:grpSpPr>
        <p:sp>
          <p:nvSpPr>
            <p:cNvPr id="9" name="TextBox 9">
              <a:extLst>
                <a:ext uri="{FF2B5EF4-FFF2-40B4-BE49-F238E27FC236}">
                  <a16:creationId xmlns:a16="http://schemas.microsoft.com/office/drawing/2014/main" id="{5A604A2B-2489-3E87-6593-9AE56377BB0A}"/>
                </a:ext>
              </a:extLst>
            </p:cNvPr>
            <p:cNvSpPr txBox="1"/>
            <p:nvPr/>
          </p:nvSpPr>
          <p:spPr>
            <a:xfrm>
              <a:off x="1106240" y="-196683"/>
              <a:ext cx="11823644" cy="1477329"/>
            </a:xfrm>
            <a:prstGeom prst="rect">
              <a:avLst/>
            </a:prstGeom>
          </p:spPr>
          <p:txBody>
            <a:bodyPr lIns="0" tIns="0" rIns="0" bIns="0" rtlCol="0" anchor="t">
              <a:spAutoFit/>
            </a:bodyPr>
            <a:lstStyle/>
            <a:p>
              <a:r>
                <a:rPr lang="en-US" sz="3600" dirty="0">
                  <a:solidFill>
                    <a:srgbClr val="000000"/>
                  </a:solidFill>
                  <a:latin typeface="Cormorant Garamond Light Bold"/>
                </a:rPr>
                <a:t>Participants engaged in a quantitative assessment and an individual qualitative interview</a:t>
              </a:r>
            </a:p>
          </p:txBody>
        </p:sp>
        <p:sp>
          <p:nvSpPr>
            <p:cNvPr id="10" name="TextBox 10">
              <a:extLst>
                <a:ext uri="{FF2B5EF4-FFF2-40B4-BE49-F238E27FC236}">
                  <a16:creationId xmlns:a16="http://schemas.microsoft.com/office/drawing/2014/main" id="{F09A34CC-6BF8-4FB1-E43B-74360754C2AA}"/>
                </a:ext>
              </a:extLst>
            </p:cNvPr>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grpSp>
        <p:nvGrpSpPr>
          <p:cNvPr id="11" name="Group 8">
            <a:extLst>
              <a:ext uri="{FF2B5EF4-FFF2-40B4-BE49-F238E27FC236}">
                <a16:creationId xmlns:a16="http://schemas.microsoft.com/office/drawing/2014/main" id="{27F2C289-4054-683E-6DC7-8680AC9F2AC6}"/>
              </a:ext>
            </a:extLst>
          </p:cNvPr>
          <p:cNvGrpSpPr/>
          <p:nvPr/>
        </p:nvGrpSpPr>
        <p:grpSpPr>
          <a:xfrm>
            <a:off x="7611750" y="8963878"/>
            <a:ext cx="9697413" cy="1107996"/>
            <a:chOff x="0" y="-196683"/>
            <a:chExt cx="12929884" cy="1477329"/>
          </a:xfrm>
        </p:grpSpPr>
        <p:sp>
          <p:nvSpPr>
            <p:cNvPr id="12" name="TextBox 9">
              <a:extLst>
                <a:ext uri="{FF2B5EF4-FFF2-40B4-BE49-F238E27FC236}">
                  <a16:creationId xmlns:a16="http://schemas.microsoft.com/office/drawing/2014/main" id="{81FBAD7E-FD68-2C7D-A16E-6539F5E230AF}"/>
                </a:ext>
              </a:extLst>
            </p:cNvPr>
            <p:cNvSpPr txBox="1"/>
            <p:nvPr/>
          </p:nvSpPr>
          <p:spPr>
            <a:xfrm>
              <a:off x="1106240" y="-196683"/>
              <a:ext cx="11823644" cy="1477329"/>
            </a:xfrm>
            <a:prstGeom prst="rect">
              <a:avLst/>
            </a:prstGeom>
          </p:spPr>
          <p:txBody>
            <a:bodyPr lIns="0" tIns="0" rIns="0" bIns="0" rtlCol="0" anchor="t">
              <a:spAutoFit/>
            </a:bodyPr>
            <a:lstStyle/>
            <a:p>
              <a:r>
                <a:rPr lang="en-US" sz="3600" dirty="0">
                  <a:solidFill>
                    <a:srgbClr val="000000"/>
                  </a:solidFill>
                  <a:latin typeface="Cormorant Garamond Light Bold"/>
                </a:rPr>
                <a:t>Interviews were conducted primarily in isiXhosa and translated to English for analysis</a:t>
              </a:r>
            </a:p>
          </p:txBody>
        </p:sp>
        <p:sp>
          <p:nvSpPr>
            <p:cNvPr id="13" name="TextBox 10">
              <a:extLst>
                <a:ext uri="{FF2B5EF4-FFF2-40B4-BE49-F238E27FC236}">
                  <a16:creationId xmlns:a16="http://schemas.microsoft.com/office/drawing/2014/main" id="{CA2C1A22-EE05-DC2A-5493-C50ADF967CEF}"/>
                </a:ext>
              </a:extLst>
            </p:cNvPr>
            <p:cNvSpPr txBox="1"/>
            <p:nvPr/>
          </p:nvSpPr>
          <p:spPr>
            <a:xfrm>
              <a:off x="0" y="202097"/>
              <a:ext cx="729232" cy="520571"/>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03</a:t>
              </a:r>
            </a:p>
          </p:txBody>
        </p:sp>
      </p:grpSp>
    </p:spTree>
    <p:extLst>
      <p:ext uri="{BB962C8B-B14F-4D97-AF65-F5344CB8AC3E}">
        <p14:creationId xmlns:p14="http://schemas.microsoft.com/office/powerpoint/2010/main" val="159281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4763"/>
            <a:ext cx="11655086" cy="5060175"/>
          </a:xfrm>
          <a:prstGeom prst="rect">
            <a:avLst/>
          </a:prstGeom>
          <a:solidFill>
            <a:srgbClr val="38B6FF"/>
          </a:solidFill>
        </p:spPr>
        <p:txBody>
          <a:bodyPr/>
          <a:lstStyle/>
          <a:p>
            <a:endParaRPr lang="en-US"/>
          </a:p>
        </p:txBody>
      </p:sp>
      <p:sp>
        <p:nvSpPr>
          <p:cNvPr id="4" name="TextBox 4"/>
          <p:cNvSpPr txBox="1"/>
          <p:nvPr/>
        </p:nvSpPr>
        <p:spPr>
          <a:xfrm>
            <a:off x="7611750" y="1928475"/>
            <a:ext cx="9647550" cy="1231106"/>
          </a:xfrm>
          <a:prstGeom prst="rect">
            <a:avLst/>
          </a:prstGeom>
        </p:spPr>
        <p:txBody>
          <a:bodyPr lIns="0" tIns="0" rIns="0" bIns="0" rtlCol="0" anchor="t">
            <a:spAutoFit/>
          </a:bodyPr>
          <a:lstStyle/>
          <a:p>
            <a:r>
              <a:rPr lang="en-US" sz="8000" dirty="0">
                <a:solidFill>
                  <a:srgbClr val="000000"/>
                </a:solidFill>
                <a:latin typeface="Cormorant Garamond Light Bold"/>
              </a:rPr>
              <a:t>Assessments</a:t>
            </a:r>
            <a:endParaRPr lang="en-US" sz="5400" dirty="0">
              <a:solidFill>
                <a:srgbClr val="000000"/>
              </a:solidFill>
              <a:latin typeface="Cormorant Garamond Light Bold Italics"/>
            </a:endParaRPr>
          </a:p>
        </p:txBody>
      </p:sp>
      <p:grpSp>
        <p:nvGrpSpPr>
          <p:cNvPr id="5" name="Group 5"/>
          <p:cNvGrpSpPr/>
          <p:nvPr/>
        </p:nvGrpSpPr>
        <p:grpSpPr>
          <a:xfrm>
            <a:off x="7530276" y="5143500"/>
            <a:ext cx="10224322" cy="2215991"/>
            <a:chOff x="-108632" y="-385732"/>
            <a:chExt cx="13632429" cy="2954655"/>
          </a:xfrm>
        </p:grpSpPr>
        <p:sp>
          <p:nvSpPr>
            <p:cNvPr id="6" name="TextBox 6"/>
            <p:cNvSpPr txBox="1"/>
            <p:nvPr/>
          </p:nvSpPr>
          <p:spPr>
            <a:xfrm>
              <a:off x="1106240" y="-385732"/>
              <a:ext cx="12417557" cy="2954655"/>
            </a:xfrm>
            <a:prstGeom prst="rect">
              <a:avLst/>
            </a:prstGeom>
          </p:spPr>
          <p:txBody>
            <a:bodyPr wrap="square" lIns="0" tIns="0" rIns="0" bIns="0" rtlCol="0" anchor="t">
              <a:spAutoFit/>
            </a:bodyPr>
            <a:lstStyle/>
            <a:p>
              <a:r>
                <a:rPr lang="en-US" sz="3600" b="1" u="sng" dirty="0">
                  <a:solidFill>
                    <a:srgbClr val="000000"/>
                  </a:solidFill>
                  <a:latin typeface="Cormorant Garamond Light Bold"/>
                </a:rPr>
                <a:t>Demographics</a:t>
              </a:r>
              <a:r>
                <a:rPr lang="en-US" sz="3600" dirty="0">
                  <a:solidFill>
                    <a:srgbClr val="000000"/>
                  </a:solidFill>
                  <a:latin typeface="Cormorant Garamond Light Bold"/>
                </a:rPr>
                <a:t> </a:t>
              </a:r>
            </a:p>
            <a:p>
              <a:r>
                <a:rPr lang="en-US" sz="3600" dirty="0">
                  <a:solidFill>
                    <a:srgbClr val="000000"/>
                  </a:solidFill>
                  <a:latin typeface="Cormorant Garamond Light Bold"/>
                </a:rPr>
                <a:t>- Gender, sex, race, age, income, education, employment status, pregnancy status, number of children, cell phone ownership </a:t>
              </a:r>
            </a:p>
          </p:txBody>
        </p:sp>
        <p:sp>
          <p:nvSpPr>
            <p:cNvPr id="7" name="TextBox 7"/>
            <p:cNvSpPr txBox="1"/>
            <p:nvPr/>
          </p:nvSpPr>
          <p:spPr>
            <a:xfrm>
              <a:off x="-108632" y="736693"/>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grpSp>
        <p:nvGrpSpPr>
          <p:cNvPr id="8" name="Group 8"/>
          <p:cNvGrpSpPr/>
          <p:nvPr/>
        </p:nvGrpSpPr>
        <p:grpSpPr>
          <a:xfrm>
            <a:off x="7543800" y="8039100"/>
            <a:ext cx="9738537" cy="1661993"/>
            <a:chOff x="-90600" y="-95083"/>
            <a:chExt cx="12984716" cy="2215992"/>
          </a:xfrm>
        </p:grpSpPr>
        <p:sp>
          <p:nvSpPr>
            <p:cNvPr id="9" name="TextBox 9"/>
            <p:cNvSpPr txBox="1"/>
            <p:nvPr/>
          </p:nvSpPr>
          <p:spPr>
            <a:xfrm>
              <a:off x="1070472" y="-95083"/>
              <a:ext cx="11823644" cy="2215992"/>
            </a:xfrm>
            <a:prstGeom prst="rect">
              <a:avLst/>
            </a:prstGeom>
          </p:spPr>
          <p:txBody>
            <a:bodyPr lIns="0" tIns="0" rIns="0" bIns="0" rtlCol="0" anchor="t">
              <a:spAutoFit/>
            </a:bodyPr>
            <a:lstStyle/>
            <a:p>
              <a:r>
                <a:rPr lang="en-US" sz="3600" b="1" u="sng" dirty="0">
                  <a:solidFill>
                    <a:srgbClr val="000000"/>
                  </a:solidFill>
                  <a:latin typeface="Cormorant Garamond Light Bold"/>
                </a:rPr>
                <a:t>Potential facilitators/barriers </a:t>
              </a:r>
            </a:p>
            <a:p>
              <a:r>
                <a:rPr lang="en-US" sz="3600" dirty="0">
                  <a:solidFill>
                    <a:srgbClr val="000000"/>
                  </a:solidFill>
                  <a:latin typeface="Cormorant Garamond Light Bold"/>
                </a:rPr>
                <a:t>- HFIAS, CES-D, SPAN, WHO-ASSIST Lite, IPV, ART adherence, MTUAS</a:t>
              </a:r>
            </a:p>
          </p:txBody>
        </p:sp>
        <p:sp>
          <p:nvSpPr>
            <p:cNvPr id="10" name="TextBox 10"/>
            <p:cNvSpPr txBox="1"/>
            <p:nvPr/>
          </p:nvSpPr>
          <p:spPr>
            <a:xfrm>
              <a:off x="-90600" y="925743"/>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6A6A90AD-DF53-9229-41F7-53CB62E4714A}"/>
              </a:ext>
            </a:extLst>
          </p:cNvPr>
          <p:cNvGrpSpPr/>
          <p:nvPr/>
        </p:nvGrpSpPr>
        <p:grpSpPr>
          <a:xfrm>
            <a:off x="1559124" y="2989027"/>
            <a:ext cx="3377764" cy="4143264"/>
            <a:chOff x="1559124" y="2989027"/>
            <a:chExt cx="3377764" cy="4143264"/>
          </a:xfrm>
        </p:grpSpPr>
        <p:pic>
          <p:nvPicPr>
            <p:cNvPr id="14" name="Picture 13">
              <a:extLst>
                <a:ext uri="{FF2B5EF4-FFF2-40B4-BE49-F238E27FC236}">
                  <a16:creationId xmlns:a16="http://schemas.microsoft.com/office/drawing/2014/main" id="{C2179C33-6A36-DA1D-0C11-C897AA19A940}"/>
                </a:ext>
              </a:extLst>
            </p:cNvPr>
            <p:cNvPicPr>
              <a:picLocks noChangeAspect="1"/>
            </p:cNvPicPr>
            <p:nvPr/>
          </p:nvPicPr>
          <p:blipFill rotWithShape="1">
            <a:blip r:embed="rId4"/>
            <a:srcRect l="34025" t="13007" r="33689" b="11614"/>
            <a:stretch/>
          </p:blipFill>
          <p:spPr>
            <a:xfrm>
              <a:off x="1559124" y="2989027"/>
              <a:ext cx="3377764" cy="4143264"/>
            </a:xfrm>
            <a:prstGeom prst="rect">
              <a:avLst/>
            </a:prstGeom>
          </p:spPr>
        </p:pic>
        <p:pic>
          <p:nvPicPr>
            <p:cNvPr id="15" name="Picture 14">
              <a:extLst>
                <a:ext uri="{FF2B5EF4-FFF2-40B4-BE49-F238E27FC236}">
                  <a16:creationId xmlns:a16="http://schemas.microsoft.com/office/drawing/2014/main" id="{34D600DC-2C0A-79DA-A42E-5163C9D6C956}"/>
                </a:ext>
              </a:extLst>
            </p:cNvPr>
            <p:cNvPicPr>
              <a:picLocks noChangeAspect="1"/>
            </p:cNvPicPr>
            <p:nvPr/>
          </p:nvPicPr>
          <p:blipFill rotWithShape="1">
            <a:blip r:embed="rId5"/>
            <a:srcRect l="17474" t="14959" r="25139" b="21613"/>
            <a:stretch/>
          </p:blipFill>
          <p:spPr>
            <a:xfrm>
              <a:off x="2917231" y="5524500"/>
              <a:ext cx="661549" cy="814061"/>
            </a:xfrm>
            <a:prstGeom prst="rect">
              <a:avLst/>
            </a:prstGeom>
          </p:spPr>
        </p:pic>
      </p:grpSp>
      <p:sp>
        <p:nvSpPr>
          <p:cNvPr id="19" name="TextBox 18">
            <a:extLst>
              <a:ext uri="{FF2B5EF4-FFF2-40B4-BE49-F238E27FC236}">
                <a16:creationId xmlns:a16="http://schemas.microsoft.com/office/drawing/2014/main" id="{76CE110E-5108-B26C-F431-D1F3CB732FEC}"/>
              </a:ext>
            </a:extLst>
          </p:cNvPr>
          <p:cNvSpPr txBox="1"/>
          <p:nvPr/>
        </p:nvSpPr>
        <p:spPr>
          <a:xfrm>
            <a:off x="310189" y="8877300"/>
            <a:ext cx="5862009" cy="1323439"/>
          </a:xfrm>
          <a:prstGeom prst="rect">
            <a:avLst/>
          </a:prstGeom>
          <a:noFill/>
        </p:spPr>
        <p:txBody>
          <a:bodyPr wrap="square" rtlCol="0">
            <a:spAutoFit/>
          </a:bodyPr>
          <a:lstStyle/>
          <a:p>
            <a:r>
              <a:rPr lang="en-US" sz="2000" i="1" dirty="0">
                <a:latin typeface="Book Antiqua" panose="02040602050305030304" pitchFamily="18" charset="0"/>
              </a:rPr>
              <a:t>Williams et al., 2008; </a:t>
            </a:r>
            <a:r>
              <a:rPr lang="en-US" sz="2000" i="1" dirty="0" err="1">
                <a:latin typeface="Book Antiqua" panose="02040602050305030304" pitchFamily="18" charset="0"/>
              </a:rPr>
              <a:t>Radloff</a:t>
            </a:r>
            <a:r>
              <a:rPr lang="en-US" sz="2000" i="1" dirty="0">
                <a:latin typeface="Book Antiqua" panose="02040602050305030304" pitchFamily="18" charset="0"/>
              </a:rPr>
              <a:t>, 1977; Coates et al., 2007; (Nolen-Hoeksema and Morrow, 1991; </a:t>
            </a:r>
            <a:r>
              <a:rPr lang="en-US" sz="2000" i="1" dirty="0" err="1">
                <a:latin typeface="Book Antiqua" panose="02040602050305030304" pitchFamily="18" charset="0"/>
              </a:rPr>
              <a:t>Humeniuk</a:t>
            </a:r>
            <a:r>
              <a:rPr lang="en-US" sz="2000" i="1" dirty="0">
                <a:latin typeface="Book Antiqua" panose="02040602050305030304" pitchFamily="18" charset="0"/>
              </a:rPr>
              <a:t> and World Health Organization, 2010; Saunders et al., 1993; </a:t>
            </a:r>
            <a:r>
              <a:rPr lang="en-US" sz="2000" i="1" dirty="0" err="1">
                <a:latin typeface="Book Antiqua" panose="02040602050305030304" pitchFamily="18" charset="0"/>
              </a:rPr>
              <a:t>Gámez</a:t>
            </a:r>
            <a:r>
              <a:rPr lang="en-US" sz="2000" i="1" dirty="0">
                <a:latin typeface="Book Antiqua" panose="02040602050305030304" pitchFamily="18" charset="0"/>
              </a:rPr>
              <a:t> et al., 2011</a:t>
            </a:r>
          </a:p>
        </p:txBody>
      </p:sp>
    </p:spTree>
    <p:extLst>
      <p:ext uri="{BB962C8B-B14F-4D97-AF65-F5344CB8AC3E}">
        <p14:creationId xmlns:p14="http://schemas.microsoft.com/office/powerpoint/2010/main" val="149067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4762"/>
            <a:ext cx="11655086" cy="4767262"/>
          </a:xfrm>
          <a:prstGeom prst="rect">
            <a:avLst/>
          </a:prstGeom>
          <a:solidFill>
            <a:srgbClr val="38B6FF"/>
          </a:solidFill>
        </p:spPr>
        <p:txBody>
          <a:bodyPr/>
          <a:lstStyle/>
          <a:p>
            <a:endParaRPr lang="en-US"/>
          </a:p>
        </p:txBody>
      </p:sp>
      <p:sp>
        <p:nvSpPr>
          <p:cNvPr id="4" name="TextBox 4"/>
          <p:cNvSpPr txBox="1"/>
          <p:nvPr/>
        </p:nvSpPr>
        <p:spPr>
          <a:xfrm>
            <a:off x="7606434" y="1928475"/>
            <a:ext cx="9647550" cy="1769715"/>
          </a:xfrm>
          <a:prstGeom prst="rect">
            <a:avLst/>
          </a:prstGeom>
        </p:spPr>
        <p:txBody>
          <a:bodyPr lIns="0" tIns="0" rIns="0" bIns="0" rtlCol="0" anchor="t">
            <a:spAutoFit/>
          </a:bodyPr>
          <a:lstStyle/>
          <a:p>
            <a:r>
              <a:rPr lang="en-US" sz="11500" dirty="0">
                <a:solidFill>
                  <a:srgbClr val="000000"/>
                </a:solidFill>
                <a:latin typeface="Cormorant Garamond Light Bold"/>
              </a:rPr>
              <a:t>Analyses</a:t>
            </a:r>
            <a:endParaRPr lang="en-US" sz="7200" dirty="0">
              <a:solidFill>
                <a:srgbClr val="000000"/>
              </a:solidFill>
              <a:latin typeface="Cormorant Garamond Light Bold Italics"/>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6">
            <a:extLst>
              <a:ext uri="{FF2B5EF4-FFF2-40B4-BE49-F238E27FC236}">
                <a16:creationId xmlns:a16="http://schemas.microsoft.com/office/drawing/2014/main" id="{171E9834-832C-87DC-A238-2D92191C2220}"/>
              </a:ext>
            </a:extLst>
          </p:cNvPr>
          <p:cNvSpPr txBox="1"/>
          <p:nvPr/>
        </p:nvSpPr>
        <p:spPr>
          <a:xfrm>
            <a:off x="6857999" y="4762500"/>
            <a:ext cx="10395975" cy="5539978"/>
          </a:xfrm>
          <a:prstGeom prst="rect">
            <a:avLst/>
          </a:prstGeom>
        </p:spPr>
        <p:txBody>
          <a:bodyPr wrap="square" lIns="0" tIns="0" rIns="0" bIns="0" rtlCol="0" anchor="t">
            <a:spAutoFit/>
          </a:bodyPr>
          <a:lstStyle/>
          <a:p>
            <a:pPr marL="514350" indent="-514350">
              <a:buFont typeface="+mj-lt"/>
              <a:buAutoNum type="arabicPeriod"/>
            </a:pPr>
            <a:r>
              <a:rPr lang="en-US" sz="3600" kern="1200" dirty="0">
                <a:solidFill>
                  <a:srgbClr val="000000"/>
                </a:solidFill>
                <a:latin typeface="Cormorant Garamond Light Bold"/>
              </a:rPr>
              <a:t>We utilized rapid qualitative analysis techniques to explore preliminary attitudes toward DPS and to explore facilitators and barriers of potential future use</a:t>
            </a:r>
          </a:p>
          <a:p>
            <a:pPr marL="514350" indent="-514350">
              <a:buFont typeface="+mj-lt"/>
              <a:buAutoNum type="arabicPeriod"/>
            </a:pPr>
            <a:endParaRPr lang="en-US" sz="3600" kern="1200" dirty="0">
              <a:solidFill>
                <a:srgbClr val="000000"/>
              </a:solidFill>
              <a:latin typeface="Cormorant Garamond Light Bold"/>
            </a:endParaRPr>
          </a:p>
          <a:p>
            <a:pPr marL="514350" indent="-514350">
              <a:buFont typeface="+mj-lt"/>
              <a:buAutoNum type="arabicPeriod"/>
            </a:pPr>
            <a:r>
              <a:rPr lang="en-US" sz="3600" dirty="0">
                <a:solidFill>
                  <a:srgbClr val="000000"/>
                </a:solidFill>
                <a:latin typeface="Cormorant Garamond Light Bold"/>
              </a:rPr>
              <a:t>The qualitative interview guide included the following topics:</a:t>
            </a:r>
            <a:br>
              <a:rPr lang="en-US" sz="3600" dirty="0">
                <a:solidFill>
                  <a:srgbClr val="000000"/>
                </a:solidFill>
                <a:latin typeface="Cormorant Garamond Light Bold"/>
              </a:rPr>
            </a:br>
            <a:r>
              <a:rPr lang="en-US" sz="3600" dirty="0">
                <a:solidFill>
                  <a:srgbClr val="000000"/>
                </a:solidFill>
                <a:latin typeface="Cormorant Garamond Light Bold"/>
              </a:rPr>
              <a:t>- experiences during pregnancy and postpartum</a:t>
            </a:r>
            <a:br>
              <a:rPr lang="en-US" sz="3600" dirty="0">
                <a:solidFill>
                  <a:srgbClr val="000000"/>
                </a:solidFill>
                <a:latin typeface="Cormorant Garamond Light Bold"/>
              </a:rPr>
            </a:br>
            <a:r>
              <a:rPr lang="en-US" sz="3600" dirty="0">
                <a:solidFill>
                  <a:srgbClr val="000000"/>
                </a:solidFill>
                <a:latin typeface="Cormorant Garamond Light Bold"/>
              </a:rPr>
              <a:t>- medication adherence</a:t>
            </a:r>
            <a:br>
              <a:rPr lang="en-US" sz="3600" dirty="0">
                <a:solidFill>
                  <a:srgbClr val="000000"/>
                </a:solidFill>
                <a:latin typeface="Cormorant Garamond Light Bold"/>
              </a:rPr>
            </a:br>
            <a:r>
              <a:rPr lang="en-US" sz="3600" dirty="0">
                <a:solidFill>
                  <a:srgbClr val="000000"/>
                </a:solidFill>
                <a:latin typeface="Cormorant Garamond Light Bold"/>
              </a:rPr>
              <a:t>- attitudes toward DPS</a:t>
            </a:r>
            <a:br>
              <a:rPr lang="en-US" sz="3600" dirty="0">
                <a:solidFill>
                  <a:srgbClr val="000000"/>
                </a:solidFill>
                <a:latin typeface="Cormorant Garamond Light Bold"/>
              </a:rPr>
            </a:br>
            <a:r>
              <a:rPr lang="en-US" sz="3600" dirty="0">
                <a:solidFill>
                  <a:srgbClr val="000000"/>
                </a:solidFill>
                <a:latin typeface="Cormorant Garamond Light Bold"/>
              </a:rPr>
              <a:t>- messaging and privacy preferences</a:t>
            </a:r>
          </a:p>
        </p:txBody>
      </p:sp>
      <p:pic>
        <p:nvPicPr>
          <p:cNvPr id="5" name="Picture 21">
            <a:extLst>
              <a:ext uri="{FF2B5EF4-FFF2-40B4-BE49-F238E27FC236}">
                <a16:creationId xmlns:a16="http://schemas.microsoft.com/office/drawing/2014/main" id="{F6DBD4DE-0801-EB0D-5CAF-2C890CE7A1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87617" y="2268097"/>
            <a:ext cx="2530358" cy="5750805"/>
          </a:xfrm>
          <a:prstGeom prst="rect">
            <a:avLst/>
          </a:prstGeom>
        </p:spPr>
      </p:pic>
    </p:spTree>
    <p:extLst>
      <p:ext uri="{BB962C8B-B14F-4D97-AF65-F5344CB8AC3E}">
        <p14:creationId xmlns:p14="http://schemas.microsoft.com/office/powerpoint/2010/main" val="4189642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
        <p:nvSpPr>
          <p:cNvPr id="2" name="TextBox 2"/>
          <p:cNvSpPr txBox="1"/>
          <p:nvPr/>
        </p:nvSpPr>
        <p:spPr>
          <a:xfrm>
            <a:off x="2438400" y="4179855"/>
            <a:ext cx="12169463" cy="1778949"/>
          </a:xfrm>
          <a:prstGeom prst="rect">
            <a:avLst/>
          </a:prstGeom>
        </p:spPr>
        <p:txBody>
          <a:bodyPr lIns="0" tIns="0" rIns="0" bIns="0" rtlCol="0" anchor="t">
            <a:spAutoFit/>
          </a:bodyPr>
          <a:lstStyle/>
          <a:p>
            <a:pPr>
              <a:lnSpc>
                <a:spcPts val="14277"/>
              </a:lnSpc>
            </a:pPr>
            <a:r>
              <a:rPr lang="en-US" sz="11067" dirty="0">
                <a:solidFill>
                  <a:srgbClr val="000000"/>
                </a:solidFill>
                <a:latin typeface="Cormorant Garamond Light Bold Italics"/>
              </a:rPr>
              <a:t>Results</a:t>
            </a:r>
            <a:endParaRPr lang="en-US" sz="11067" dirty="0">
              <a:solidFill>
                <a:srgbClr val="000000"/>
              </a:solidFill>
              <a:latin typeface="Cormorant Garamond Light Bold"/>
            </a:endParaRPr>
          </a:p>
        </p:txBody>
      </p:sp>
      <p:grpSp>
        <p:nvGrpSpPr>
          <p:cNvPr id="3" name="Group 3"/>
          <p:cNvGrpSpPr/>
          <p:nvPr/>
        </p:nvGrpSpPr>
        <p:grpSpPr>
          <a:xfrm>
            <a:off x="16701156" y="5068957"/>
            <a:ext cx="558144" cy="149087"/>
            <a:chOff x="0" y="0"/>
            <a:chExt cx="1901825" cy="508000"/>
          </a:xfrm>
        </p:grpSpPr>
        <p:sp>
          <p:nvSpPr>
            <p:cNvPr id="4" name="Freeform 4"/>
            <p:cNvSpPr/>
            <p:nvPr/>
          </p:nvSpPr>
          <p:spPr>
            <a:xfrm>
              <a:off x="0" y="215900"/>
              <a:ext cx="1605915" cy="76200"/>
            </a:xfrm>
            <a:custGeom>
              <a:avLst/>
              <a:gdLst/>
              <a:ahLst/>
              <a:cxnLst/>
              <a:rect l="l" t="t" r="r" b="b"/>
              <a:pathLst>
                <a:path w="1605915" h="76200">
                  <a:moveTo>
                    <a:pt x="0" y="0"/>
                  </a:moveTo>
                  <a:lnTo>
                    <a:pt x="1605915" y="0"/>
                  </a:lnTo>
                  <a:lnTo>
                    <a:pt x="1605915" y="76200"/>
                  </a:lnTo>
                  <a:lnTo>
                    <a:pt x="0" y="76200"/>
                  </a:lnTo>
                  <a:close/>
                </a:path>
              </a:pathLst>
            </a:custGeom>
            <a:solidFill>
              <a:srgbClr val="000000"/>
            </a:solidFill>
          </p:spPr>
          <p:txBody>
            <a:bodyPr/>
            <a:lstStyle/>
            <a:p>
              <a:endParaRPr lang="en-US"/>
            </a:p>
          </p:txBody>
        </p:sp>
        <p:sp>
          <p:nvSpPr>
            <p:cNvPr id="5" name="Freeform 5"/>
            <p:cNvSpPr/>
            <p:nvPr/>
          </p:nvSpPr>
          <p:spPr>
            <a:xfrm>
              <a:off x="1527175" y="1270"/>
              <a:ext cx="374650" cy="505460"/>
            </a:xfrm>
            <a:custGeom>
              <a:avLst/>
              <a:gdLst/>
              <a:ahLst/>
              <a:cxnLst/>
              <a:rect l="l" t="t" r="r" b="b"/>
              <a:pathLst>
                <a:path w="374650" h="505460">
                  <a:moveTo>
                    <a:pt x="0" y="505460"/>
                  </a:moveTo>
                  <a:lnTo>
                    <a:pt x="0" y="0"/>
                  </a:lnTo>
                  <a:lnTo>
                    <a:pt x="374650" y="252730"/>
                  </a:lnTo>
                  <a:close/>
                </a:path>
              </a:pathLst>
            </a:custGeom>
            <a:solidFill>
              <a:srgbClr val="000000"/>
            </a:solidFill>
          </p:spPr>
          <p:txBody>
            <a:bodyPr/>
            <a:lstStyle/>
            <a:p>
              <a:endParaRPr lang="en-US"/>
            </a:p>
          </p:txBody>
        </p:sp>
      </p:grpSp>
    </p:spTree>
    <p:extLst>
      <p:ext uri="{BB962C8B-B14F-4D97-AF65-F5344CB8AC3E}">
        <p14:creationId xmlns:p14="http://schemas.microsoft.com/office/powerpoint/2010/main" val="2585684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ssachusetts General Hospital - Home | Facebook">
            <a:extLst>
              <a:ext uri="{FF2B5EF4-FFF2-40B4-BE49-F238E27FC236}">
                <a16:creationId xmlns:a16="http://schemas.microsoft.com/office/drawing/2014/main" id="{D485479B-6A62-9F66-D1A3-94E18E750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50CD7C5-6B0D-3DA9-1712-3DF845A0B609}"/>
              </a:ext>
            </a:extLst>
          </p:cNvPr>
          <p:cNvGraphicFramePr>
            <a:graphicFrameLocks noGrp="1"/>
          </p:cNvGraphicFramePr>
          <p:nvPr>
            <p:extLst>
              <p:ext uri="{D42A27DB-BD31-4B8C-83A1-F6EECF244321}">
                <p14:modId xmlns:p14="http://schemas.microsoft.com/office/powerpoint/2010/main" val="3448717696"/>
              </p:ext>
            </p:extLst>
          </p:nvPr>
        </p:nvGraphicFramePr>
        <p:xfrm>
          <a:off x="914400" y="342900"/>
          <a:ext cx="15773400" cy="94792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319120658"/>
                    </a:ext>
                  </a:extLst>
                </a:gridCol>
                <a:gridCol w="3943350">
                  <a:extLst>
                    <a:ext uri="{9D8B030D-6E8A-4147-A177-3AD203B41FA5}">
                      <a16:colId xmlns:a16="http://schemas.microsoft.com/office/drawing/2014/main" val="2261745443"/>
                    </a:ext>
                  </a:extLst>
                </a:gridCol>
                <a:gridCol w="3943350">
                  <a:extLst>
                    <a:ext uri="{9D8B030D-6E8A-4147-A177-3AD203B41FA5}">
                      <a16:colId xmlns:a16="http://schemas.microsoft.com/office/drawing/2014/main" val="1376290463"/>
                    </a:ext>
                  </a:extLst>
                </a:gridCol>
                <a:gridCol w="3943350">
                  <a:extLst>
                    <a:ext uri="{9D8B030D-6E8A-4147-A177-3AD203B41FA5}">
                      <a16:colId xmlns:a16="http://schemas.microsoft.com/office/drawing/2014/main" val="1631571607"/>
                    </a:ext>
                  </a:extLst>
                </a:gridCol>
              </a:tblGrid>
              <a:tr h="370840">
                <a:tc>
                  <a:txBody>
                    <a:bodyPr/>
                    <a:lstStyle/>
                    <a:p>
                      <a:r>
                        <a:rPr lang="en-US" sz="2800" kern="1200" dirty="0">
                          <a:solidFill>
                            <a:schemeClr val="bg1"/>
                          </a:solidFill>
                          <a:latin typeface="Cormorant Garamond Light Bold"/>
                          <a:ea typeface="+mn-ea"/>
                          <a:cs typeface="+mn-cs"/>
                        </a:rPr>
                        <a:t>Variable</a:t>
                      </a:r>
                      <a:endParaRPr lang="en-US" sz="4800" kern="1200" dirty="0">
                        <a:solidFill>
                          <a:schemeClr val="bg1"/>
                        </a:solidFill>
                        <a:latin typeface="Cormorant Garamond Light Bold"/>
                        <a:ea typeface="+mn-ea"/>
                        <a:cs typeface="+mn-cs"/>
                      </a:endParaRPr>
                    </a:p>
                  </a:txBody>
                  <a:tcPr anchor="ctr"/>
                </a:tc>
                <a:tc>
                  <a:txBody>
                    <a:bodyPr/>
                    <a:lstStyle/>
                    <a:p>
                      <a:r>
                        <a:rPr lang="en-US" sz="2800" b="1" kern="1200" dirty="0">
                          <a:solidFill>
                            <a:schemeClr val="bg1"/>
                          </a:solidFill>
                          <a:latin typeface="Cormorant Garamond Light Bold"/>
                          <a:ea typeface="+mn-ea"/>
                          <a:cs typeface="+mn-cs"/>
                        </a:rPr>
                        <a:t>N (%)</a:t>
                      </a:r>
                    </a:p>
                  </a:txBody>
                  <a:tcPr anchor="ctr"/>
                </a:tc>
                <a:tc>
                  <a:txBody>
                    <a:bodyPr/>
                    <a:lstStyle/>
                    <a:p>
                      <a:r>
                        <a:rPr lang="en-US" sz="2800" b="1" kern="1200" dirty="0">
                          <a:solidFill>
                            <a:schemeClr val="bg1"/>
                          </a:solidFill>
                          <a:latin typeface="Cormorant Garamond Light Bold"/>
                          <a:ea typeface="+mn-ea"/>
                          <a:cs typeface="+mn-cs"/>
                        </a:rPr>
                        <a:t>Variable</a:t>
                      </a:r>
                    </a:p>
                  </a:txBody>
                  <a:tcPr anchor="ctr"/>
                </a:tc>
                <a:tc>
                  <a:txBody>
                    <a:bodyPr/>
                    <a:lstStyle/>
                    <a:p>
                      <a:r>
                        <a:rPr lang="en-US" sz="2800" b="1" kern="1200" dirty="0">
                          <a:solidFill>
                            <a:schemeClr val="bg1"/>
                          </a:solidFill>
                          <a:latin typeface="Cormorant Garamond Light Bold"/>
                          <a:ea typeface="+mn-ea"/>
                          <a:cs typeface="+mn-cs"/>
                        </a:rPr>
                        <a:t>Mean (SD) [range]</a:t>
                      </a:r>
                    </a:p>
                  </a:txBody>
                  <a:tcPr anchor="ctr"/>
                </a:tc>
                <a:extLst>
                  <a:ext uri="{0D108BD9-81ED-4DB2-BD59-A6C34878D82A}">
                    <a16:rowId xmlns:a16="http://schemas.microsoft.com/office/drawing/2014/main" val="1882725558"/>
                  </a:ext>
                </a:extLst>
              </a:tr>
              <a:tr h="370840">
                <a:tc>
                  <a:txBody>
                    <a:bodyPr/>
                    <a:lstStyle/>
                    <a:p>
                      <a:r>
                        <a:rPr lang="en-US" sz="2800" b="1" kern="1200" dirty="0">
                          <a:solidFill>
                            <a:srgbClr val="000000"/>
                          </a:solidFill>
                          <a:latin typeface="Cormorant Garamond Light Bold"/>
                          <a:ea typeface="+mn-ea"/>
                          <a:cs typeface="+mn-cs"/>
                        </a:rPr>
                        <a:t>Cisgender Woman</a:t>
                      </a:r>
                    </a:p>
                  </a:txBody>
                  <a:tcPr anchor="ctr"/>
                </a:tc>
                <a:tc>
                  <a:txBody>
                    <a:bodyPr/>
                    <a:lstStyle/>
                    <a:p>
                      <a:r>
                        <a:rPr lang="en-US" sz="2800" b="1" kern="1200" dirty="0">
                          <a:solidFill>
                            <a:srgbClr val="000000"/>
                          </a:solidFill>
                          <a:latin typeface="Cormorant Garamond Light Bold"/>
                          <a:ea typeface="+mn-ea"/>
                          <a:cs typeface="+mn-cs"/>
                        </a:rPr>
                        <a:t>8 (100%)</a:t>
                      </a:r>
                    </a:p>
                  </a:txBody>
                  <a:tcPr anchor="ctr"/>
                </a:tc>
                <a:tc>
                  <a:txBody>
                    <a:bodyPr/>
                    <a:lstStyle/>
                    <a:p>
                      <a:r>
                        <a:rPr lang="en-US" sz="2800" b="1" kern="1200" dirty="0">
                          <a:solidFill>
                            <a:srgbClr val="000000"/>
                          </a:solidFill>
                          <a:latin typeface="Cormorant Garamond Light Bold"/>
                          <a:ea typeface="+mn-ea"/>
                          <a:cs typeface="+mn-cs"/>
                        </a:rPr>
                        <a:t>Age (years)</a:t>
                      </a:r>
                    </a:p>
                  </a:txBody>
                  <a:tcPr anchor="ctr"/>
                </a:tc>
                <a:tc>
                  <a:txBody>
                    <a:bodyPr/>
                    <a:lstStyle/>
                    <a:p>
                      <a:r>
                        <a:rPr lang="en-US" sz="2800" b="1" kern="1200" dirty="0">
                          <a:solidFill>
                            <a:srgbClr val="000000"/>
                          </a:solidFill>
                          <a:latin typeface="Cormorant Garamond Light Bold"/>
                          <a:ea typeface="+mn-ea"/>
                          <a:cs typeface="+mn-cs"/>
                        </a:rPr>
                        <a:t>29.25 (5.37) </a:t>
                      </a:r>
                    </a:p>
                    <a:p>
                      <a:r>
                        <a:rPr lang="en-US" sz="2800" b="1" kern="1200" dirty="0">
                          <a:solidFill>
                            <a:srgbClr val="000000"/>
                          </a:solidFill>
                          <a:latin typeface="Cormorant Garamond Light Bold"/>
                          <a:ea typeface="+mn-ea"/>
                          <a:cs typeface="+mn-cs"/>
                        </a:rPr>
                        <a:t>[24-38]</a:t>
                      </a:r>
                    </a:p>
                  </a:txBody>
                  <a:tcPr anchor="ctr"/>
                </a:tc>
                <a:extLst>
                  <a:ext uri="{0D108BD9-81ED-4DB2-BD59-A6C34878D82A}">
                    <a16:rowId xmlns:a16="http://schemas.microsoft.com/office/drawing/2014/main" val="3026082221"/>
                  </a:ext>
                </a:extLst>
              </a:tr>
              <a:tr h="370840">
                <a:tc>
                  <a:txBody>
                    <a:bodyPr/>
                    <a:lstStyle/>
                    <a:p>
                      <a:r>
                        <a:rPr lang="en-US" sz="2800" b="1" kern="1200" dirty="0">
                          <a:solidFill>
                            <a:srgbClr val="000000"/>
                          </a:solidFill>
                          <a:latin typeface="Cormorant Garamond Light Bold"/>
                          <a:ea typeface="+mn-ea"/>
                          <a:cs typeface="+mn-cs"/>
                        </a:rPr>
                        <a:t>Black</a:t>
                      </a:r>
                    </a:p>
                  </a:txBody>
                  <a:tcPr anchor="ctr"/>
                </a:tc>
                <a:tc>
                  <a:txBody>
                    <a:bodyPr/>
                    <a:lstStyle/>
                    <a:p>
                      <a:r>
                        <a:rPr lang="en-US" sz="2800" b="1" kern="1200" dirty="0">
                          <a:solidFill>
                            <a:srgbClr val="000000"/>
                          </a:solidFill>
                          <a:latin typeface="Cormorant Garamond Light Bold"/>
                          <a:ea typeface="+mn-ea"/>
                          <a:cs typeface="+mn-cs"/>
                        </a:rPr>
                        <a:t>8 (100%)</a:t>
                      </a:r>
                    </a:p>
                  </a:txBody>
                  <a:tcPr anchor="ctr"/>
                </a:tc>
                <a:tc>
                  <a:txBody>
                    <a:bodyPr/>
                    <a:lstStyle/>
                    <a:p>
                      <a:r>
                        <a:rPr lang="en-US" sz="2800" b="1" kern="1200" dirty="0">
                          <a:solidFill>
                            <a:srgbClr val="000000"/>
                          </a:solidFill>
                          <a:latin typeface="Cormorant Garamond Light Bold"/>
                          <a:ea typeface="+mn-ea"/>
                          <a:cs typeface="+mn-cs"/>
                        </a:rPr>
                        <a:t>Monthly Income (Rand)</a:t>
                      </a:r>
                    </a:p>
                  </a:txBody>
                  <a:tcPr anchor="ctr"/>
                </a:tc>
                <a:tc>
                  <a:txBody>
                    <a:bodyPr/>
                    <a:lstStyle/>
                    <a:p>
                      <a:r>
                        <a:rPr lang="en-US" sz="2800" b="1" kern="1200" dirty="0">
                          <a:solidFill>
                            <a:srgbClr val="000000"/>
                          </a:solidFill>
                          <a:latin typeface="Cormorant Garamond Light Bold"/>
                          <a:ea typeface="+mn-ea"/>
                          <a:cs typeface="+mn-cs"/>
                        </a:rPr>
                        <a:t>R2,200 (R2,100.3) </a:t>
                      </a:r>
                    </a:p>
                    <a:p>
                      <a:r>
                        <a:rPr lang="en-US" sz="2800" b="1" kern="1200" dirty="0">
                          <a:solidFill>
                            <a:srgbClr val="000000"/>
                          </a:solidFill>
                          <a:latin typeface="Cormorant Garamond Light Bold"/>
                          <a:ea typeface="+mn-ea"/>
                          <a:cs typeface="+mn-cs"/>
                        </a:rPr>
                        <a:t>[R0-R6,000]</a:t>
                      </a:r>
                    </a:p>
                  </a:txBody>
                  <a:tcPr anchor="ctr"/>
                </a:tc>
                <a:extLst>
                  <a:ext uri="{0D108BD9-81ED-4DB2-BD59-A6C34878D82A}">
                    <a16:rowId xmlns:a16="http://schemas.microsoft.com/office/drawing/2014/main" val="4256920969"/>
                  </a:ext>
                </a:extLst>
              </a:tr>
              <a:tr h="370840">
                <a:tc>
                  <a:txBody>
                    <a:bodyPr/>
                    <a:lstStyle/>
                    <a:p>
                      <a:r>
                        <a:rPr lang="en-US" sz="2800" b="1" kern="1200" dirty="0">
                          <a:solidFill>
                            <a:srgbClr val="000000"/>
                          </a:solidFill>
                          <a:latin typeface="Cormorant Garamond Light Bold"/>
                          <a:ea typeface="+mn-ea"/>
                          <a:cs typeface="+mn-cs"/>
                        </a:rPr>
                        <a:t>Heterosexual</a:t>
                      </a:r>
                    </a:p>
                  </a:txBody>
                  <a:tcPr anchor="ctr"/>
                </a:tc>
                <a:tc>
                  <a:txBody>
                    <a:bodyPr/>
                    <a:lstStyle/>
                    <a:p>
                      <a:r>
                        <a:rPr lang="en-US" sz="2800" b="1" kern="1200" dirty="0">
                          <a:solidFill>
                            <a:srgbClr val="000000"/>
                          </a:solidFill>
                          <a:latin typeface="Cormorant Garamond Light Bold"/>
                          <a:ea typeface="+mn-ea"/>
                          <a:cs typeface="+mn-cs"/>
                        </a:rPr>
                        <a:t>8 (100%)</a:t>
                      </a:r>
                    </a:p>
                  </a:txBody>
                  <a:tcPr anchor="ctr"/>
                </a:tc>
                <a:tc>
                  <a:txBody>
                    <a:bodyPr/>
                    <a:lstStyle/>
                    <a:p>
                      <a:r>
                        <a:rPr lang="en-US" sz="2800" b="1" kern="1200" dirty="0">
                          <a:solidFill>
                            <a:srgbClr val="000000"/>
                          </a:solidFill>
                          <a:latin typeface="Cormorant Garamond Light Bold"/>
                          <a:ea typeface="+mn-ea"/>
                          <a:cs typeface="+mn-cs"/>
                        </a:rPr>
                        <a:t>Monthly Income (USD)</a:t>
                      </a:r>
                    </a:p>
                  </a:txBody>
                  <a:tcPr anchor="ctr"/>
                </a:tc>
                <a:tc>
                  <a:txBody>
                    <a:bodyPr/>
                    <a:lstStyle/>
                    <a:p>
                      <a:r>
                        <a:rPr lang="en-US" sz="2800" b="1" kern="1200" dirty="0">
                          <a:solidFill>
                            <a:srgbClr val="000000"/>
                          </a:solidFill>
                          <a:latin typeface="Cormorant Garamond Light Bold"/>
                          <a:ea typeface="+mn-ea"/>
                          <a:cs typeface="+mn-cs"/>
                        </a:rPr>
                        <a:t>$117 ($111) </a:t>
                      </a:r>
                    </a:p>
                    <a:p>
                      <a:r>
                        <a:rPr lang="en-US" sz="2800" b="1" kern="1200" dirty="0">
                          <a:solidFill>
                            <a:srgbClr val="000000"/>
                          </a:solidFill>
                          <a:latin typeface="Cormorant Garamond Light Bold"/>
                          <a:ea typeface="+mn-ea"/>
                          <a:cs typeface="+mn-cs"/>
                        </a:rPr>
                        <a:t>[$0-$319]</a:t>
                      </a:r>
                    </a:p>
                  </a:txBody>
                  <a:tcPr anchor="ctr"/>
                </a:tc>
                <a:extLst>
                  <a:ext uri="{0D108BD9-81ED-4DB2-BD59-A6C34878D82A}">
                    <a16:rowId xmlns:a16="http://schemas.microsoft.com/office/drawing/2014/main" val="4146140268"/>
                  </a:ext>
                </a:extLst>
              </a:tr>
              <a:tr h="370840">
                <a:tc>
                  <a:txBody>
                    <a:bodyPr/>
                    <a:lstStyle/>
                    <a:p>
                      <a:pPr algn="l"/>
                      <a:r>
                        <a:rPr lang="en-US" sz="2800" b="1" kern="1200" dirty="0">
                          <a:solidFill>
                            <a:srgbClr val="000000"/>
                          </a:solidFill>
                          <a:latin typeface="Cormorant Garamond Light Bold"/>
                          <a:ea typeface="+mn-ea"/>
                          <a:cs typeface="+mn-cs"/>
                        </a:rPr>
                        <a:t>Own a cellphone </a:t>
                      </a:r>
                    </a:p>
                  </a:txBody>
                  <a:tcPr anchor="ctr"/>
                </a:tc>
                <a:tc>
                  <a:txBody>
                    <a:bodyPr/>
                    <a:lstStyle/>
                    <a:p>
                      <a:r>
                        <a:rPr lang="en-US" sz="2800" b="1" kern="1200" dirty="0">
                          <a:solidFill>
                            <a:srgbClr val="000000"/>
                          </a:solidFill>
                          <a:latin typeface="Cormorant Garamond Light Bold"/>
                          <a:ea typeface="+mn-ea"/>
                          <a:cs typeface="+mn-cs"/>
                        </a:rPr>
                        <a:t>8 (100%)</a:t>
                      </a:r>
                    </a:p>
                  </a:txBody>
                  <a:tcPr anchor="ctr"/>
                </a:tc>
                <a:tc>
                  <a:txBody>
                    <a:bodyPr/>
                    <a:lstStyle/>
                    <a:p>
                      <a:r>
                        <a:rPr lang="en-US" sz="2800" b="1" kern="1200" dirty="0">
                          <a:solidFill>
                            <a:srgbClr val="000000"/>
                          </a:solidFill>
                          <a:latin typeface="Cormorant Garamond Light Bold"/>
                          <a:ea typeface="+mn-ea"/>
                          <a:cs typeface="+mn-cs"/>
                        </a:rPr>
                        <a:t># Missed doses in past 30 days</a:t>
                      </a:r>
                    </a:p>
                  </a:txBody>
                  <a:tcPr anchor="ctr"/>
                </a:tc>
                <a:tc>
                  <a:txBody>
                    <a:bodyPr/>
                    <a:lstStyle/>
                    <a:p>
                      <a:r>
                        <a:rPr lang="en-US" sz="2800" b="1" kern="1200" dirty="0">
                          <a:solidFill>
                            <a:srgbClr val="000000"/>
                          </a:solidFill>
                          <a:latin typeface="Cormorant Garamond Light Bold"/>
                          <a:ea typeface="+mn-ea"/>
                          <a:cs typeface="+mn-cs"/>
                        </a:rPr>
                        <a:t>6.13 (9.72) [1-30]</a:t>
                      </a:r>
                    </a:p>
                  </a:txBody>
                  <a:tcPr anchor="ctr"/>
                </a:tc>
                <a:extLst>
                  <a:ext uri="{0D108BD9-81ED-4DB2-BD59-A6C34878D82A}">
                    <a16:rowId xmlns:a16="http://schemas.microsoft.com/office/drawing/2014/main" val="781543595"/>
                  </a:ext>
                </a:extLst>
              </a:tr>
              <a:tr h="370840">
                <a:tc>
                  <a:txBody>
                    <a:bodyPr/>
                    <a:lstStyle/>
                    <a:p>
                      <a:r>
                        <a:rPr lang="en-US" sz="2800" b="1" kern="1200" dirty="0">
                          <a:solidFill>
                            <a:srgbClr val="000000"/>
                          </a:solidFill>
                          <a:latin typeface="Cormorant Garamond Light Bold"/>
                          <a:ea typeface="+mn-ea"/>
                          <a:cs typeface="+mn-cs"/>
                        </a:rPr>
                        <a:t>Pregnancy Status</a:t>
                      </a:r>
                    </a:p>
                  </a:txBody>
                  <a:tcPr anchor="ctr"/>
                </a:tc>
                <a:tc>
                  <a:txBody>
                    <a:bodyPr/>
                    <a:lstStyle/>
                    <a:p>
                      <a:endParaRPr lang="en-US" sz="2800" b="1" kern="1200" dirty="0">
                        <a:solidFill>
                          <a:srgbClr val="000000"/>
                        </a:solidFill>
                        <a:latin typeface="Cormorant Garamond Light Bold"/>
                        <a:ea typeface="+mn-ea"/>
                        <a:cs typeface="+mn-cs"/>
                      </a:endParaRPr>
                    </a:p>
                  </a:txBody>
                  <a:tcPr anchor="ctr"/>
                </a:tc>
                <a:tc>
                  <a:txBody>
                    <a:bodyPr/>
                    <a:lstStyle/>
                    <a:p>
                      <a:endParaRPr lang="en-US" sz="2800" b="1" kern="1200" dirty="0">
                        <a:solidFill>
                          <a:srgbClr val="000000"/>
                        </a:solidFill>
                        <a:latin typeface="Cormorant Garamond Light Bold"/>
                        <a:ea typeface="+mn-ea"/>
                        <a:cs typeface="+mn-cs"/>
                      </a:endParaRPr>
                    </a:p>
                  </a:txBody>
                  <a:tcPr anchor="ctr"/>
                </a:tc>
                <a:tc>
                  <a:txBody>
                    <a:bodyPr/>
                    <a:lstStyle/>
                    <a:p>
                      <a:endParaRPr lang="en-US" sz="2800" b="1" kern="1200" dirty="0">
                        <a:solidFill>
                          <a:srgbClr val="000000"/>
                        </a:solidFill>
                        <a:latin typeface="Cormorant Garamond Light Bold"/>
                        <a:ea typeface="+mn-ea"/>
                        <a:cs typeface="+mn-cs"/>
                      </a:endParaRPr>
                    </a:p>
                  </a:txBody>
                  <a:tcPr anchor="ctr"/>
                </a:tc>
                <a:extLst>
                  <a:ext uri="{0D108BD9-81ED-4DB2-BD59-A6C34878D82A}">
                    <a16:rowId xmlns:a16="http://schemas.microsoft.com/office/drawing/2014/main" val="2232532674"/>
                  </a:ext>
                </a:extLst>
              </a:tr>
              <a:tr h="370840">
                <a:tc>
                  <a:txBody>
                    <a:bodyPr/>
                    <a:lstStyle/>
                    <a:p>
                      <a:pPr algn="r"/>
                      <a:r>
                        <a:rPr lang="en-US" sz="2800" b="1" kern="1200" dirty="0">
                          <a:solidFill>
                            <a:srgbClr val="000000"/>
                          </a:solidFill>
                          <a:latin typeface="Cormorant Garamond Light Bold"/>
                          <a:ea typeface="+mn-ea"/>
                          <a:cs typeface="+mn-cs"/>
                        </a:rPr>
                        <a:t>Pregnant</a:t>
                      </a:r>
                    </a:p>
                  </a:txBody>
                  <a:tcPr anchor="ctr"/>
                </a:tc>
                <a:tc>
                  <a:txBody>
                    <a:bodyPr/>
                    <a:lstStyle/>
                    <a:p>
                      <a:r>
                        <a:rPr lang="en-US" sz="2800" b="1" kern="1200" dirty="0">
                          <a:solidFill>
                            <a:srgbClr val="000000"/>
                          </a:solidFill>
                          <a:latin typeface="Cormorant Garamond Light Bold"/>
                          <a:ea typeface="+mn-ea"/>
                          <a:cs typeface="+mn-cs"/>
                        </a:rPr>
                        <a:t>7 (87.5%)</a:t>
                      </a:r>
                    </a:p>
                  </a:txBody>
                  <a:tcPr anchor="ctr"/>
                </a:tc>
                <a:tc>
                  <a:txBody>
                    <a:bodyPr/>
                    <a:lstStyle/>
                    <a:p>
                      <a:endParaRPr lang="en-US" sz="2800" b="1" kern="1200" dirty="0">
                        <a:solidFill>
                          <a:srgbClr val="000000"/>
                        </a:solidFill>
                        <a:latin typeface="Cormorant Garamond Light Bold"/>
                        <a:ea typeface="+mn-ea"/>
                        <a:cs typeface="+mn-cs"/>
                      </a:endParaRPr>
                    </a:p>
                  </a:txBody>
                  <a:tcPr anchor="ctr"/>
                </a:tc>
                <a:tc>
                  <a:txBody>
                    <a:bodyPr/>
                    <a:lstStyle/>
                    <a:p>
                      <a:endParaRPr lang="en-US" sz="2800" b="1" kern="1200" dirty="0">
                        <a:solidFill>
                          <a:srgbClr val="000000"/>
                        </a:solidFill>
                        <a:latin typeface="Cormorant Garamond Light Bold"/>
                        <a:ea typeface="+mn-ea"/>
                        <a:cs typeface="+mn-cs"/>
                      </a:endParaRPr>
                    </a:p>
                  </a:txBody>
                  <a:tcPr anchor="ctr"/>
                </a:tc>
                <a:extLst>
                  <a:ext uri="{0D108BD9-81ED-4DB2-BD59-A6C34878D82A}">
                    <a16:rowId xmlns:a16="http://schemas.microsoft.com/office/drawing/2014/main" val="477224075"/>
                  </a:ext>
                </a:extLst>
              </a:tr>
              <a:tr h="370840">
                <a:tc>
                  <a:txBody>
                    <a:bodyPr/>
                    <a:lstStyle/>
                    <a:p>
                      <a:pPr algn="r"/>
                      <a:r>
                        <a:rPr lang="en-US" sz="2800" b="1" kern="1200" dirty="0">
                          <a:solidFill>
                            <a:srgbClr val="000000"/>
                          </a:solidFill>
                          <a:latin typeface="Cormorant Garamond Light Bold"/>
                          <a:ea typeface="+mn-ea"/>
                          <a:cs typeface="+mn-cs"/>
                        </a:rPr>
                        <a:t>Post-partum</a:t>
                      </a:r>
                    </a:p>
                  </a:txBody>
                  <a:tcPr anchor="ctr"/>
                </a:tc>
                <a:tc>
                  <a:txBody>
                    <a:bodyPr/>
                    <a:lstStyle/>
                    <a:p>
                      <a:r>
                        <a:rPr lang="en-US" sz="2800" b="1" kern="1200" dirty="0">
                          <a:solidFill>
                            <a:srgbClr val="000000"/>
                          </a:solidFill>
                          <a:latin typeface="Cormorant Garamond Light Bold"/>
                          <a:ea typeface="+mn-ea"/>
                          <a:cs typeface="+mn-cs"/>
                        </a:rPr>
                        <a:t>1 (12.5%)</a:t>
                      </a:r>
                    </a:p>
                  </a:txBody>
                  <a:tcPr anchor="ctr"/>
                </a:tc>
                <a:tc>
                  <a:txBody>
                    <a:bodyPr/>
                    <a:lstStyle/>
                    <a:p>
                      <a:r>
                        <a:rPr lang="en-US" sz="2800" b="1" kern="1200" dirty="0">
                          <a:solidFill>
                            <a:srgbClr val="000000"/>
                          </a:solidFill>
                          <a:latin typeface="Cormorant Garamond Light Bold"/>
                          <a:ea typeface="+mn-ea"/>
                          <a:cs typeface="+mn-cs"/>
                        </a:rPr>
                        <a:t>Number of children</a:t>
                      </a:r>
                    </a:p>
                  </a:txBody>
                  <a:tcPr anchor="ctr"/>
                </a:tc>
                <a:tc>
                  <a:txBody>
                    <a:bodyPr/>
                    <a:lstStyle/>
                    <a:p>
                      <a:r>
                        <a:rPr lang="en-US" sz="2800" b="1" kern="1200" dirty="0">
                          <a:solidFill>
                            <a:srgbClr val="000000"/>
                          </a:solidFill>
                          <a:latin typeface="Cormorant Garamond Light Bold"/>
                          <a:ea typeface="+mn-ea"/>
                          <a:cs typeface="+mn-cs"/>
                        </a:rPr>
                        <a:t>2 (1.22) [1-4]</a:t>
                      </a:r>
                    </a:p>
                  </a:txBody>
                  <a:tcPr anchor="ctr"/>
                </a:tc>
                <a:extLst>
                  <a:ext uri="{0D108BD9-81ED-4DB2-BD59-A6C34878D82A}">
                    <a16:rowId xmlns:a16="http://schemas.microsoft.com/office/drawing/2014/main" val="1369133717"/>
                  </a:ext>
                </a:extLst>
              </a:tr>
              <a:tr h="370840">
                <a:tc>
                  <a:txBody>
                    <a:bodyPr/>
                    <a:lstStyle/>
                    <a:p>
                      <a:r>
                        <a:rPr lang="en-US" sz="2800" b="1" kern="1200" dirty="0">
                          <a:solidFill>
                            <a:srgbClr val="000000"/>
                          </a:solidFill>
                          <a:latin typeface="Cormorant Garamond Light Bold"/>
                          <a:ea typeface="+mn-ea"/>
                          <a:cs typeface="+mn-cs"/>
                        </a:rPr>
                        <a:t>Have children before</a:t>
                      </a:r>
                    </a:p>
                  </a:txBody>
                  <a:tcPr anchor="ctr"/>
                </a:tc>
                <a:tc>
                  <a:txBody>
                    <a:bodyPr/>
                    <a:lstStyle/>
                    <a:p>
                      <a:endParaRPr lang="en-US" sz="2800" b="1" kern="1200" dirty="0">
                        <a:solidFill>
                          <a:srgbClr val="000000"/>
                        </a:solidFill>
                        <a:latin typeface="Cormorant Garamond Light Bold"/>
                        <a:ea typeface="+mn-ea"/>
                        <a:cs typeface="+mn-cs"/>
                      </a:endParaRPr>
                    </a:p>
                  </a:txBody>
                  <a:tcPr anchor="ctr"/>
                </a:tc>
                <a:tc>
                  <a:txBody>
                    <a:bodyPr/>
                    <a:lstStyle/>
                    <a:p>
                      <a:endParaRPr lang="en-US" sz="2800" b="1" kern="1200" dirty="0">
                        <a:solidFill>
                          <a:srgbClr val="000000"/>
                        </a:solidFill>
                        <a:latin typeface="Cormorant Garamond Light Bold"/>
                        <a:ea typeface="+mn-ea"/>
                        <a:cs typeface="+mn-cs"/>
                      </a:endParaRPr>
                    </a:p>
                  </a:txBody>
                  <a:tcPr anchor="ctr"/>
                </a:tc>
                <a:tc>
                  <a:txBody>
                    <a:bodyPr/>
                    <a:lstStyle/>
                    <a:p>
                      <a:endParaRPr lang="en-US" sz="2800" b="1" kern="1200" dirty="0">
                        <a:solidFill>
                          <a:srgbClr val="000000"/>
                        </a:solidFill>
                        <a:latin typeface="Cormorant Garamond Light Bold"/>
                        <a:ea typeface="+mn-ea"/>
                        <a:cs typeface="+mn-cs"/>
                      </a:endParaRPr>
                    </a:p>
                  </a:txBody>
                  <a:tcPr anchor="ctr"/>
                </a:tc>
                <a:extLst>
                  <a:ext uri="{0D108BD9-81ED-4DB2-BD59-A6C34878D82A}">
                    <a16:rowId xmlns:a16="http://schemas.microsoft.com/office/drawing/2014/main" val="3243919425"/>
                  </a:ext>
                </a:extLst>
              </a:tr>
              <a:tr h="370840">
                <a:tc>
                  <a:txBody>
                    <a:bodyPr/>
                    <a:lstStyle/>
                    <a:p>
                      <a:pPr algn="r"/>
                      <a:r>
                        <a:rPr lang="en-US" sz="2800" b="1" kern="1200" dirty="0">
                          <a:solidFill>
                            <a:srgbClr val="000000"/>
                          </a:solidFill>
                          <a:latin typeface="Cormorant Garamond Light Bold"/>
                          <a:ea typeface="+mn-ea"/>
                          <a:cs typeface="+mn-cs"/>
                        </a:rPr>
                        <a:t>Yes</a:t>
                      </a:r>
                    </a:p>
                  </a:txBody>
                  <a:tcPr anchor="ctr"/>
                </a:tc>
                <a:tc>
                  <a:txBody>
                    <a:bodyPr/>
                    <a:lstStyle/>
                    <a:p>
                      <a:r>
                        <a:rPr lang="en-US" sz="2800" b="1" kern="1200" dirty="0">
                          <a:solidFill>
                            <a:srgbClr val="000000"/>
                          </a:solidFill>
                          <a:latin typeface="Cormorant Garamond Light Bold"/>
                          <a:ea typeface="+mn-ea"/>
                          <a:cs typeface="+mn-cs"/>
                        </a:rPr>
                        <a:t>5 (62.5%)</a:t>
                      </a:r>
                    </a:p>
                  </a:txBody>
                  <a:tcPr anchor="ctr"/>
                </a:tc>
                <a:tc>
                  <a:txBody>
                    <a:bodyPr/>
                    <a:lstStyle/>
                    <a:p>
                      <a:r>
                        <a:rPr lang="en-US" sz="2800" b="1" u="sng" kern="1200" dirty="0">
                          <a:solidFill>
                            <a:schemeClr val="tx1"/>
                          </a:solidFill>
                          <a:latin typeface="Cormorant Garamond Light Bold"/>
                          <a:ea typeface="+mn-ea"/>
                          <a:cs typeface="+mn-cs"/>
                        </a:rPr>
                        <a:t>Variable</a:t>
                      </a:r>
                      <a:endParaRPr lang="en-US" sz="4800" b="1" u="sng" kern="1200" dirty="0">
                        <a:solidFill>
                          <a:schemeClr val="tx1"/>
                        </a:solidFill>
                        <a:latin typeface="Cormorant Garamond Light Bold"/>
                        <a:ea typeface="+mn-ea"/>
                        <a:cs typeface="+mn-cs"/>
                      </a:endParaRPr>
                    </a:p>
                  </a:txBody>
                  <a:tcPr anchor="ctr"/>
                </a:tc>
                <a:tc>
                  <a:txBody>
                    <a:bodyPr/>
                    <a:lstStyle/>
                    <a:p>
                      <a:r>
                        <a:rPr lang="en-US" sz="2800" b="1" u="sng" kern="1200" dirty="0">
                          <a:solidFill>
                            <a:schemeClr val="tx1"/>
                          </a:solidFill>
                          <a:latin typeface="Cormorant Garamond Light Bold"/>
                          <a:ea typeface="+mn-ea"/>
                          <a:cs typeface="+mn-cs"/>
                        </a:rPr>
                        <a:t>N (%)</a:t>
                      </a:r>
                    </a:p>
                  </a:txBody>
                  <a:tcPr anchor="ctr"/>
                </a:tc>
                <a:extLst>
                  <a:ext uri="{0D108BD9-81ED-4DB2-BD59-A6C34878D82A}">
                    <a16:rowId xmlns:a16="http://schemas.microsoft.com/office/drawing/2014/main" val="1343669972"/>
                  </a:ext>
                </a:extLst>
              </a:tr>
              <a:tr h="370840">
                <a:tc>
                  <a:txBody>
                    <a:bodyPr/>
                    <a:lstStyle/>
                    <a:p>
                      <a:pPr algn="r"/>
                      <a:r>
                        <a:rPr lang="en-US" sz="2800" b="1" kern="1200" dirty="0">
                          <a:solidFill>
                            <a:srgbClr val="000000"/>
                          </a:solidFill>
                          <a:latin typeface="Cormorant Garamond Light Bold"/>
                          <a:ea typeface="+mn-ea"/>
                          <a:cs typeface="+mn-cs"/>
                        </a:rPr>
                        <a:t>No</a:t>
                      </a:r>
                    </a:p>
                  </a:txBody>
                  <a:tcPr anchor="ctr"/>
                </a:tc>
                <a:tc>
                  <a:txBody>
                    <a:bodyPr/>
                    <a:lstStyle/>
                    <a:p>
                      <a:r>
                        <a:rPr lang="en-US" sz="2800" b="1" kern="1200" dirty="0">
                          <a:solidFill>
                            <a:srgbClr val="000000"/>
                          </a:solidFill>
                          <a:latin typeface="Cormorant Garamond Light Bold"/>
                          <a:ea typeface="+mn-ea"/>
                          <a:cs typeface="+mn-cs"/>
                        </a:rPr>
                        <a:t>3 (37.5%)</a:t>
                      </a:r>
                    </a:p>
                  </a:txBody>
                  <a:tcPr anchor="ctr"/>
                </a:tc>
                <a:tc>
                  <a:txBody>
                    <a:bodyPr/>
                    <a:lstStyle/>
                    <a:p>
                      <a:r>
                        <a:rPr lang="en-US" sz="2800" b="1" kern="1200" dirty="0">
                          <a:solidFill>
                            <a:srgbClr val="000000"/>
                          </a:solidFill>
                          <a:latin typeface="Cormorant Garamond Light Bold"/>
                          <a:ea typeface="+mn-ea"/>
                          <a:cs typeface="+mn-cs"/>
                        </a:rPr>
                        <a:t>Education</a:t>
                      </a:r>
                    </a:p>
                  </a:txBody>
                  <a:tcPr anchor="ctr"/>
                </a:tc>
                <a:tc>
                  <a:txBody>
                    <a:bodyPr/>
                    <a:lstStyle/>
                    <a:p>
                      <a:endParaRPr lang="en-US" sz="2800" b="1" kern="1200" dirty="0">
                        <a:solidFill>
                          <a:srgbClr val="000000"/>
                        </a:solidFill>
                        <a:latin typeface="Cormorant Garamond Light Bold"/>
                        <a:ea typeface="+mn-ea"/>
                        <a:cs typeface="+mn-cs"/>
                      </a:endParaRPr>
                    </a:p>
                  </a:txBody>
                  <a:tcPr anchor="ctr"/>
                </a:tc>
                <a:extLst>
                  <a:ext uri="{0D108BD9-81ED-4DB2-BD59-A6C34878D82A}">
                    <a16:rowId xmlns:a16="http://schemas.microsoft.com/office/drawing/2014/main" val="402439605"/>
                  </a:ext>
                </a:extLst>
              </a:tr>
              <a:tr h="370840">
                <a:tc>
                  <a:txBody>
                    <a:bodyPr/>
                    <a:lstStyle/>
                    <a:p>
                      <a:pPr algn="l"/>
                      <a:r>
                        <a:rPr lang="en-US" sz="2800" b="1" kern="1200" dirty="0">
                          <a:solidFill>
                            <a:srgbClr val="000000"/>
                          </a:solidFill>
                          <a:latin typeface="Cormorant Garamond Light Bold"/>
                          <a:ea typeface="+mn-ea"/>
                          <a:cs typeface="+mn-cs"/>
                        </a:rPr>
                        <a:t>Employment Status</a:t>
                      </a:r>
                    </a:p>
                  </a:txBody>
                  <a:tcPr anchor="ctr"/>
                </a:tc>
                <a:tc>
                  <a:txBody>
                    <a:bodyPr/>
                    <a:lstStyle/>
                    <a:p>
                      <a:endParaRPr lang="en-US" sz="2800" b="1" kern="1200" dirty="0">
                        <a:solidFill>
                          <a:srgbClr val="000000"/>
                        </a:solidFill>
                        <a:latin typeface="Cormorant Garamond Light Bold"/>
                        <a:ea typeface="+mn-ea"/>
                        <a:cs typeface="+mn-cs"/>
                      </a:endParaRPr>
                    </a:p>
                  </a:txBody>
                  <a:tcPr anchor="ctr"/>
                </a:tc>
                <a:tc>
                  <a:txBody>
                    <a:bodyPr/>
                    <a:lstStyle/>
                    <a:p>
                      <a:pPr algn="r"/>
                      <a:r>
                        <a:rPr lang="en-US" sz="2800" b="1" kern="1200" dirty="0">
                          <a:solidFill>
                            <a:srgbClr val="000000"/>
                          </a:solidFill>
                          <a:latin typeface="Cormorant Garamond Light Bold"/>
                          <a:ea typeface="+mn-ea"/>
                          <a:cs typeface="+mn-cs"/>
                        </a:rPr>
                        <a:t>Grade 9</a:t>
                      </a:r>
                    </a:p>
                  </a:txBody>
                  <a:tcPr anchor="ctr"/>
                </a:tc>
                <a:tc>
                  <a:txBody>
                    <a:bodyPr/>
                    <a:lstStyle/>
                    <a:p>
                      <a:r>
                        <a:rPr lang="en-US" sz="2800" b="1" kern="1200" dirty="0">
                          <a:solidFill>
                            <a:srgbClr val="000000"/>
                          </a:solidFill>
                          <a:latin typeface="Cormorant Garamond Light Bold"/>
                          <a:ea typeface="+mn-ea"/>
                          <a:cs typeface="+mn-cs"/>
                        </a:rPr>
                        <a:t>1 (12.5%)</a:t>
                      </a:r>
                    </a:p>
                  </a:txBody>
                  <a:tcPr anchor="ctr"/>
                </a:tc>
                <a:extLst>
                  <a:ext uri="{0D108BD9-81ED-4DB2-BD59-A6C34878D82A}">
                    <a16:rowId xmlns:a16="http://schemas.microsoft.com/office/drawing/2014/main" val="1447746127"/>
                  </a:ext>
                </a:extLst>
              </a:tr>
              <a:tr h="370840">
                <a:tc>
                  <a:txBody>
                    <a:bodyPr/>
                    <a:lstStyle/>
                    <a:p>
                      <a:pPr algn="r"/>
                      <a:r>
                        <a:rPr lang="en-US" sz="2800" b="1" kern="1200" dirty="0">
                          <a:solidFill>
                            <a:srgbClr val="000000"/>
                          </a:solidFill>
                          <a:latin typeface="Cormorant Garamond Light Bold"/>
                          <a:ea typeface="+mn-ea"/>
                          <a:cs typeface="+mn-cs"/>
                        </a:rPr>
                        <a:t>Unemployed</a:t>
                      </a:r>
                    </a:p>
                  </a:txBody>
                  <a:tcPr anchor="ctr"/>
                </a:tc>
                <a:tc>
                  <a:txBody>
                    <a:bodyPr/>
                    <a:lstStyle/>
                    <a:p>
                      <a:r>
                        <a:rPr lang="en-US" sz="2800" b="1" kern="1200" dirty="0">
                          <a:solidFill>
                            <a:srgbClr val="000000"/>
                          </a:solidFill>
                          <a:latin typeface="Cormorant Garamond Light Bold"/>
                          <a:ea typeface="+mn-ea"/>
                          <a:cs typeface="+mn-cs"/>
                        </a:rPr>
                        <a:t>6 (75%)</a:t>
                      </a:r>
                    </a:p>
                  </a:txBody>
                  <a:tcPr anchor="ctr"/>
                </a:tc>
                <a:tc>
                  <a:txBody>
                    <a:bodyPr/>
                    <a:lstStyle/>
                    <a:p>
                      <a:pPr algn="r"/>
                      <a:r>
                        <a:rPr lang="en-US" sz="2800" b="1" kern="1200" dirty="0">
                          <a:solidFill>
                            <a:srgbClr val="000000"/>
                          </a:solidFill>
                          <a:latin typeface="Cormorant Garamond Light Bold"/>
                          <a:ea typeface="+mn-ea"/>
                          <a:cs typeface="+mn-cs"/>
                        </a:rPr>
                        <a:t>Grade 10</a:t>
                      </a:r>
                    </a:p>
                  </a:txBody>
                  <a:tcPr anchor="ctr"/>
                </a:tc>
                <a:tc>
                  <a:txBody>
                    <a:bodyPr/>
                    <a:lstStyle/>
                    <a:p>
                      <a:r>
                        <a:rPr lang="en-US" sz="2800" b="1" kern="1200" dirty="0">
                          <a:solidFill>
                            <a:srgbClr val="000000"/>
                          </a:solidFill>
                          <a:latin typeface="Cormorant Garamond Light Bold"/>
                          <a:ea typeface="+mn-ea"/>
                          <a:cs typeface="+mn-cs"/>
                        </a:rPr>
                        <a:t>2 (25%)</a:t>
                      </a:r>
                    </a:p>
                  </a:txBody>
                  <a:tcPr anchor="ctr"/>
                </a:tc>
                <a:extLst>
                  <a:ext uri="{0D108BD9-81ED-4DB2-BD59-A6C34878D82A}">
                    <a16:rowId xmlns:a16="http://schemas.microsoft.com/office/drawing/2014/main" val="3464762498"/>
                  </a:ext>
                </a:extLst>
              </a:tr>
              <a:tr h="370840">
                <a:tc>
                  <a:txBody>
                    <a:bodyPr/>
                    <a:lstStyle/>
                    <a:p>
                      <a:pPr algn="r"/>
                      <a:r>
                        <a:rPr lang="en-US" sz="2800" b="1" kern="1200" dirty="0">
                          <a:solidFill>
                            <a:srgbClr val="000000"/>
                          </a:solidFill>
                          <a:latin typeface="Cormorant Garamond Light Bold"/>
                          <a:ea typeface="+mn-ea"/>
                          <a:cs typeface="+mn-cs"/>
                        </a:rPr>
                        <a:t>Casual employ</a:t>
                      </a:r>
                    </a:p>
                  </a:txBody>
                  <a:tcPr anchor="ctr"/>
                </a:tc>
                <a:tc>
                  <a:txBody>
                    <a:bodyPr/>
                    <a:lstStyle/>
                    <a:p>
                      <a:r>
                        <a:rPr lang="en-US" sz="2800" b="1" kern="1200" dirty="0">
                          <a:solidFill>
                            <a:srgbClr val="000000"/>
                          </a:solidFill>
                          <a:latin typeface="Cormorant Garamond Light Bold"/>
                          <a:ea typeface="+mn-ea"/>
                          <a:cs typeface="+mn-cs"/>
                        </a:rPr>
                        <a:t>2 (25%)</a:t>
                      </a:r>
                    </a:p>
                  </a:txBody>
                  <a:tcPr anchor="ctr"/>
                </a:tc>
                <a:tc>
                  <a:txBody>
                    <a:bodyPr/>
                    <a:lstStyle/>
                    <a:p>
                      <a:pPr algn="r"/>
                      <a:r>
                        <a:rPr lang="en-US" sz="2800" b="1" kern="1200" dirty="0">
                          <a:solidFill>
                            <a:srgbClr val="000000"/>
                          </a:solidFill>
                          <a:latin typeface="Cormorant Garamond Light Bold"/>
                          <a:ea typeface="+mn-ea"/>
                          <a:cs typeface="+mn-cs"/>
                        </a:rPr>
                        <a:t>Grade 11</a:t>
                      </a:r>
                    </a:p>
                  </a:txBody>
                  <a:tcPr anchor="ctr"/>
                </a:tc>
                <a:tc>
                  <a:txBody>
                    <a:bodyPr/>
                    <a:lstStyle/>
                    <a:p>
                      <a:r>
                        <a:rPr lang="en-US" sz="2800" b="1" kern="1200" dirty="0">
                          <a:solidFill>
                            <a:srgbClr val="000000"/>
                          </a:solidFill>
                          <a:latin typeface="Cormorant Garamond Light Bold"/>
                          <a:ea typeface="+mn-ea"/>
                          <a:cs typeface="+mn-cs"/>
                        </a:rPr>
                        <a:t>4 (50%)</a:t>
                      </a:r>
                    </a:p>
                  </a:txBody>
                  <a:tcPr anchor="ctr"/>
                </a:tc>
                <a:extLst>
                  <a:ext uri="{0D108BD9-81ED-4DB2-BD59-A6C34878D82A}">
                    <a16:rowId xmlns:a16="http://schemas.microsoft.com/office/drawing/2014/main" val="1197905240"/>
                  </a:ext>
                </a:extLst>
              </a:tr>
              <a:tr h="370840">
                <a:tc>
                  <a:txBody>
                    <a:bodyPr/>
                    <a:lstStyle/>
                    <a:p>
                      <a:pPr algn="r"/>
                      <a:r>
                        <a:rPr lang="en-US" sz="2800" b="1" kern="1200" dirty="0">
                          <a:solidFill>
                            <a:srgbClr val="000000"/>
                          </a:solidFill>
                          <a:latin typeface="Cormorant Garamond Light Bold"/>
                          <a:ea typeface="+mn-ea"/>
                          <a:cs typeface="+mn-cs"/>
                        </a:rPr>
                        <a:t>Seeking employment</a:t>
                      </a:r>
                    </a:p>
                  </a:txBody>
                  <a:tcPr anchor="ctr"/>
                </a:tc>
                <a:tc>
                  <a:txBody>
                    <a:bodyPr/>
                    <a:lstStyle/>
                    <a:p>
                      <a:r>
                        <a:rPr lang="en-US" sz="2800" b="1" kern="1200" dirty="0">
                          <a:solidFill>
                            <a:srgbClr val="000000"/>
                          </a:solidFill>
                          <a:latin typeface="Cormorant Garamond Light Bold"/>
                          <a:ea typeface="+mn-ea"/>
                          <a:cs typeface="+mn-cs"/>
                        </a:rPr>
                        <a:t>3 (37.5%)</a:t>
                      </a:r>
                    </a:p>
                  </a:txBody>
                  <a:tcPr anchor="ctr"/>
                </a:tc>
                <a:tc>
                  <a:txBody>
                    <a:bodyPr/>
                    <a:lstStyle/>
                    <a:p>
                      <a:pPr algn="r"/>
                      <a:r>
                        <a:rPr lang="en-US" sz="2800" b="1" kern="1200" dirty="0">
                          <a:solidFill>
                            <a:srgbClr val="000000"/>
                          </a:solidFill>
                          <a:latin typeface="Cormorant Garamond Light Bold"/>
                          <a:ea typeface="+mn-ea"/>
                          <a:cs typeface="+mn-cs"/>
                        </a:rPr>
                        <a:t>Grade 12</a:t>
                      </a:r>
                    </a:p>
                  </a:txBody>
                  <a:tcPr anchor="ctr"/>
                </a:tc>
                <a:tc>
                  <a:txBody>
                    <a:bodyPr/>
                    <a:lstStyle/>
                    <a:p>
                      <a:r>
                        <a:rPr lang="en-US" sz="2800" b="1" kern="1200" dirty="0">
                          <a:solidFill>
                            <a:srgbClr val="000000"/>
                          </a:solidFill>
                          <a:latin typeface="Cormorant Garamond Light Bold"/>
                          <a:ea typeface="+mn-ea"/>
                          <a:cs typeface="+mn-cs"/>
                        </a:rPr>
                        <a:t>1 (12.5%)</a:t>
                      </a:r>
                    </a:p>
                  </a:txBody>
                  <a:tcPr anchor="ctr"/>
                </a:tc>
                <a:extLst>
                  <a:ext uri="{0D108BD9-81ED-4DB2-BD59-A6C34878D82A}">
                    <a16:rowId xmlns:a16="http://schemas.microsoft.com/office/drawing/2014/main" val="3005338961"/>
                  </a:ext>
                </a:extLst>
              </a:tr>
            </a:tbl>
          </a:graphicData>
        </a:graphic>
      </p:graphicFrame>
    </p:spTree>
    <p:extLst>
      <p:ext uri="{BB962C8B-B14F-4D97-AF65-F5344CB8AC3E}">
        <p14:creationId xmlns:p14="http://schemas.microsoft.com/office/powerpoint/2010/main" val="118428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342900"/>
            <a:ext cx="16459200" cy="1714500"/>
          </a:xfrm>
        </p:spPr>
        <p:txBody>
          <a:bodyPr>
            <a:normAutofit/>
          </a:bodyPr>
          <a:lstStyle/>
          <a:p>
            <a:r>
              <a:rPr lang="en-US" sz="5400" dirty="0">
                <a:solidFill>
                  <a:srgbClr val="000000"/>
                </a:solidFill>
                <a:latin typeface="Cormorant Garamond Light Bold"/>
                <a:ea typeface="+mn-ea"/>
                <a:cs typeface="+mn-cs"/>
              </a:rPr>
              <a:t>Participant Characteristics</a:t>
            </a:r>
          </a:p>
        </p:txBody>
      </p:sp>
      <p:pic>
        <p:nvPicPr>
          <p:cNvPr id="3" name="Picture 2" descr="Massachusetts General Hospital - Home | Facebook">
            <a:extLst>
              <a:ext uri="{FF2B5EF4-FFF2-40B4-BE49-F238E27FC236}">
                <a16:creationId xmlns:a16="http://schemas.microsoft.com/office/drawing/2014/main" id="{D485479B-6A62-9F66-D1A3-94E18E750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50CD7C5-6B0D-3DA9-1712-3DF845A0B609}"/>
              </a:ext>
            </a:extLst>
          </p:cNvPr>
          <p:cNvGraphicFramePr>
            <a:graphicFrameLocks noGrp="1"/>
          </p:cNvGraphicFramePr>
          <p:nvPr>
            <p:extLst>
              <p:ext uri="{D42A27DB-BD31-4B8C-83A1-F6EECF244321}">
                <p14:modId xmlns:p14="http://schemas.microsoft.com/office/powerpoint/2010/main" val="4199531323"/>
              </p:ext>
            </p:extLst>
          </p:nvPr>
        </p:nvGraphicFramePr>
        <p:xfrm>
          <a:off x="838200" y="1790700"/>
          <a:ext cx="15773400" cy="749808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19120658"/>
                    </a:ext>
                  </a:extLst>
                </a:gridCol>
                <a:gridCol w="3314700">
                  <a:extLst>
                    <a:ext uri="{9D8B030D-6E8A-4147-A177-3AD203B41FA5}">
                      <a16:colId xmlns:a16="http://schemas.microsoft.com/office/drawing/2014/main" val="2261745443"/>
                    </a:ext>
                  </a:extLst>
                </a:gridCol>
                <a:gridCol w="3943350">
                  <a:extLst>
                    <a:ext uri="{9D8B030D-6E8A-4147-A177-3AD203B41FA5}">
                      <a16:colId xmlns:a16="http://schemas.microsoft.com/office/drawing/2014/main" val="1376290463"/>
                    </a:ext>
                  </a:extLst>
                </a:gridCol>
                <a:gridCol w="3943350">
                  <a:extLst>
                    <a:ext uri="{9D8B030D-6E8A-4147-A177-3AD203B41FA5}">
                      <a16:colId xmlns:a16="http://schemas.microsoft.com/office/drawing/2014/main" val="1631571607"/>
                    </a:ext>
                  </a:extLst>
                </a:gridCol>
              </a:tblGrid>
              <a:tr h="370840">
                <a:tc>
                  <a:txBody>
                    <a:bodyPr/>
                    <a:lstStyle/>
                    <a:p>
                      <a:r>
                        <a:rPr lang="en-US" sz="3600" kern="1200" dirty="0">
                          <a:solidFill>
                            <a:schemeClr val="bg1"/>
                          </a:solidFill>
                          <a:latin typeface="Cormorant Garamond Light Bold"/>
                          <a:ea typeface="+mn-ea"/>
                          <a:cs typeface="+mn-cs"/>
                        </a:rPr>
                        <a:t>Variable</a:t>
                      </a:r>
                      <a:endParaRPr lang="en-US" sz="6000" kern="1200" dirty="0">
                        <a:solidFill>
                          <a:schemeClr val="bg1"/>
                        </a:solidFill>
                        <a:latin typeface="Cormorant Garamond Light Bold"/>
                        <a:ea typeface="+mn-ea"/>
                        <a:cs typeface="+mn-cs"/>
                      </a:endParaRPr>
                    </a:p>
                  </a:txBody>
                  <a:tcPr/>
                </a:tc>
                <a:tc>
                  <a:txBody>
                    <a:bodyPr/>
                    <a:lstStyle/>
                    <a:p>
                      <a:r>
                        <a:rPr lang="en-US" sz="3600" b="1" kern="1200" dirty="0">
                          <a:solidFill>
                            <a:schemeClr val="bg1"/>
                          </a:solidFill>
                          <a:latin typeface="Cormorant Garamond Light Bold"/>
                          <a:ea typeface="+mn-ea"/>
                          <a:cs typeface="+mn-cs"/>
                        </a:rPr>
                        <a:t>N (%)</a:t>
                      </a:r>
                    </a:p>
                  </a:txBody>
                  <a:tcPr/>
                </a:tc>
                <a:tc>
                  <a:txBody>
                    <a:bodyPr/>
                    <a:lstStyle/>
                    <a:p>
                      <a:r>
                        <a:rPr lang="en-US" sz="3600" b="1" kern="1200" dirty="0">
                          <a:solidFill>
                            <a:schemeClr val="bg1"/>
                          </a:solidFill>
                          <a:latin typeface="Cormorant Garamond Light Bold"/>
                          <a:ea typeface="+mn-ea"/>
                          <a:cs typeface="+mn-cs"/>
                        </a:rPr>
                        <a:t>Variable</a:t>
                      </a:r>
                    </a:p>
                  </a:txBody>
                  <a:tcPr/>
                </a:tc>
                <a:tc>
                  <a:txBody>
                    <a:bodyPr/>
                    <a:lstStyle/>
                    <a:p>
                      <a:r>
                        <a:rPr lang="en-US" sz="3600" b="1" kern="1200" dirty="0">
                          <a:solidFill>
                            <a:schemeClr val="bg1"/>
                          </a:solidFill>
                          <a:latin typeface="Cormorant Garamond Light Bold"/>
                          <a:ea typeface="+mn-ea"/>
                          <a:cs typeface="+mn-cs"/>
                        </a:rPr>
                        <a:t>Mean (SD) [range]</a:t>
                      </a:r>
                    </a:p>
                  </a:txBody>
                  <a:tcPr/>
                </a:tc>
                <a:extLst>
                  <a:ext uri="{0D108BD9-81ED-4DB2-BD59-A6C34878D82A}">
                    <a16:rowId xmlns:a16="http://schemas.microsoft.com/office/drawing/2014/main" val="1882725558"/>
                  </a:ext>
                </a:extLst>
              </a:tr>
              <a:tr h="370840">
                <a:tc>
                  <a:txBody>
                    <a:bodyPr/>
                    <a:lstStyle/>
                    <a:p>
                      <a:r>
                        <a:rPr lang="en-US" sz="3600" b="1" kern="1200" dirty="0">
                          <a:solidFill>
                            <a:srgbClr val="000000"/>
                          </a:solidFill>
                          <a:latin typeface="Cormorant Garamond Light Bold"/>
                          <a:ea typeface="+mn-ea"/>
                          <a:cs typeface="+mn-cs"/>
                        </a:rPr>
                        <a:t>Food Insecurity</a:t>
                      </a:r>
                    </a:p>
                  </a:txBody>
                  <a:tcPr anchor="ctr"/>
                </a:tc>
                <a:tc>
                  <a:txBody>
                    <a:bodyPr/>
                    <a:lstStyle/>
                    <a:p>
                      <a:endParaRPr lang="en-US" sz="3600" b="1" kern="1200" dirty="0">
                        <a:solidFill>
                          <a:srgbClr val="000000"/>
                        </a:solidFill>
                        <a:latin typeface="Cormorant Garamond Light Bold"/>
                        <a:ea typeface="+mn-ea"/>
                        <a:cs typeface="+mn-cs"/>
                      </a:endParaRPr>
                    </a:p>
                  </a:txBody>
                  <a:tcPr anchor="ctr"/>
                </a:tc>
                <a:tc>
                  <a:txBody>
                    <a:bodyPr/>
                    <a:lstStyle/>
                    <a:p>
                      <a:r>
                        <a:rPr lang="en-US" sz="3600" b="1" kern="1200" dirty="0">
                          <a:solidFill>
                            <a:srgbClr val="000000"/>
                          </a:solidFill>
                          <a:latin typeface="Cormorant Garamond Light Bold"/>
                          <a:ea typeface="+mn-ea"/>
                          <a:cs typeface="+mn-cs"/>
                        </a:rPr>
                        <a:t>Depression (CES-D)</a:t>
                      </a:r>
                    </a:p>
                  </a:txBody>
                  <a:tcPr anchor="ctr"/>
                </a:tc>
                <a:tc>
                  <a:txBody>
                    <a:bodyPr/>
                    <a:lstStyle/>
                    <a:p>
                      <a:r>
                        <a:rPr lang="en-US" sz="3600" b="1" kern="1200" dirty="0">
                          <a:solidFill>
                            <a:srgbClr val="000000"/>
                          </a:solidFill>
                          <a:latin typeface="Cormorant Garamond Light Bold"/>
                          <a:ea typeface="+mn-ea"/>
                          <a:cs typeface="+mn-cs"/>
                        </a:rPr>
                        <a:t>9.88 (5.30) [4-18]</a:t>
                      </a:r>
                    </a:p>
                  </a:txBody>
                  <a:tcPr anchor="ctr"/>
                </a:tc>
                <a:extLst>
                  <a:ext uri="{0D108BD9-81ED-4DB2-BD59-A6C34878D82A}">
                    <a16:rowId xmlns:a16="http://schemas.microsoft.com/office/drawing/2014/main" val="3026082221"/>
                  </a:ext>
                </a:extLst>
              </a:tr>
              <a:tr h="370840">
                <a:tc>
                  <a:txBody>
                    <a:bodyPr/>
                    <a:lstStyle/>
                    <a:p>
                      <a:pPr algn="r"/>
                      <a:r>
                        <a:rPr lang="en-US" sz="3600" b="1" kern="1200" dirty="0">
                          <a:solidFill>
                            <a:srgbClr val="000000"/>
                          </a:solidFill>
                          <a:latin typeface="Cormorant Garamond Light Bold"/>
                          <a:ea typeface="+mn-ea"/>
                          <a:cs typeface="+mn-cs"/>
                        </a:rPr>
                        <a:t>Food secure</a:t>
                      </a:r>
                    </a:p>
                  </a:txBody>
                  <a:tcPr anchor="ctr"/>
                </a:tc>
                <a:tc>
                  <a:txBody>
                    <a:bodyPr/>
                    <a:lstStyle/>
                    <a:p>
                      <a:r>
                        <a:rPr lang="en-US" sz="3600" b="1" kern="1200" dirty="0">
                          <a:solidFill>
                            <a:srgbClr val="000000"/>
                          </a:solidFill>
                          <a:latin typeface="Cormorant Garamond Light Bold"/>
                          <a:ea typeface="+mn-ea"/>
                          <a:cs typeface="+mn-cs"/>
                        </a:rPr>
                        <a:t>2 (25%)</a:t>
                      </a:r>
                    </a:p>
                  </a:txBody>
                  <a:tcPr anchor="ctr"/>
                </a:tc>
                <a:tc>
                  <a:txBody>
                    <a:bodyPr/>
                    <a:lstStyle/>
                    <a:p>
                      <a:r>
                        <a:rPr lang="en-US" sz="3600" b="1" kern="1200" dirty="0">
                          <a:solidFill>
                            <a:srgbClr val="000000"/>
                          </a:solidFill>
                          <a:latin typeface="Cormorant Garamond Light Bold"/>
                          <a:ea typeface="+mn-ea"/>
                          <a:cs typeface="+mn-cs"/>
                        </a:rPr>
                        <a:t>PTSD (SPAN)</a:t>
                      </a:r>
                    </a:p>
                  </a:txBody>
                  <a:tcPr anchor="ctr"/>
                </a:tc>
                <a:tc>
                  <a:txBody>
                    <a:bodyPr/>
                    <a:lstStyle/>
                    <a:p>
                      <a:r>
                        <a:rPr lang="en-US" sz="3600" b="1" kern="1200" dirty="0">
                          <a:solidFill>
                            <a:srgbClr val="000000"/>
                          </a:solidFill>
                          <a:latin typeface="Cormorant Garamond Light Bold"/>
                          <a:ea typeface="+mn-ea"/>
                          <a:cs typeface="+mn-cs"/>
                        </a:rPr>
                        <a:t>4.57 (4.20) [1-13]</a:t>
                      </a:r>
                    </a:p>
                  </a:txBody>
                  <a:tcPr anchor="ctr"/>
                </a:tc>
                <a:extLst>
                  <a:ext uri="{0D108BD9-81ED-4DB2-BD59-A6C34878D82A}">
                    <a16:rowId xmlns:a16="http://schemas.microsoft.com/office/drawing/2014/main" val="4256920969"/>
                  </a:ext>
                </a:extLst>
              </a:tr>
              <a:tr h="370840">
                <a:tc>
                  <a:txBody>
                    <a:bodyPr/>
                    <a:lstStyle/>
                    <a:p>
                      <a:pPr algn="r"/>
                      <a:r>
                        <a:rPr lang="en-US" sz="3600" b="1" kern="1200" dirty="0">
                          <a:solidFill>
                            <a:srgbClr val="000000"/>
                          </a:solidFill>
                          <a:latin typeface="Cormorant Garamond Light Bold"/>
                          <a:ea typeface="+mn-ea"/>
                          <a:cs typeface="+mn-cs"/>
                        </a:rPr>
                        <a:t>Mildly food insecure</a:t>
                      </a:r>
                    </a:p>
                  </a:txBody>
                  <a:tcPr anchor="ctr"/>
                </a:tc>
                <a:tc>
                  <a:txBody>
                    <a:bodyPr/>
                    <a:lstStyle/>
                    <a:p>
                      <a:r>
                        <a:rPr lang="en-US" sz="3600" b="1" kern="1200" dirty="0">
                          <a:solidFill>
                            <a:srgbClr val="000000"/>
                          </a:solidFill>
                          <a:latin typeface="Cormorant Garamond Light Bold"/>
                          <a:ea typeface="+mn-ea"/>
                          <a:cs typeface="+mn-cs"/>
                        </a:rPr>
                        <a:t>0 (0%)</a:t>
                      </a:r>
                    </a:p>
                  </a:txBody>
                  <a:tcPr anchor="ctr"/>
                </a:tc>
                <a:tc>
                  <a:txBody>
                    <a:bodyPr/>
                    <a:lstStyle/>
                    <a:p>
                      <a:r>
                        <a:rPr lang="en-US" sz="3600" b="1" kern="1200" dirty="0">
                          <a:solidFill>
                            <a:srgbClr val="000000"/>
                          </a:solidFill>
                          <a:latin typeface="Cormorant Garamond Light Bold"/>
                          <a:ea typeface="+mn-ea"/>
                          <a:cs typeface="+mn-cs"/>
                        </a:rPr>
                        <a:t>MTUAS positive</a:t>
                      </a:r>
                    </a:p>
                  </a:txBody>
                  <a:tcPr anchor="ctr"/>
                </a:tc>
                <a:tc>
                  <a:txBody>
                    <a:bodyPr/>
                    <a:lstStyle/>
                    <a:p>
                      <a:r>
                        <a:rPr lang="en-US" sz="3600" b="1" kern="1200" dirty="0">
                          <a:solidFill>
                            <a:srgbClr val="000000"/>
                          </a:solidFill>
                          <a:latin typeface="Cormorant Garamond Light Bold"/>
                          <a:ea typeface="+mn-ea"/>
                          <a:cs typeface="+mn-cs"/>
                        </a:rPr>
                        <a:t>4.02 (.54) [3-4.67]</a:t>
                      </a:r>
                    </a:p>
                  </a:txBody>
                  <a:tcPr anchor="ctr"/>
                </a:tc>
                <a:extLst>
                  <a:ext uri="{0D108BD9-81ED-4DB2-BD59-A6C34878D82A}">
                    <a16:rowId xmlns:a16="http://schemas.microsoft.com/office/drawing/2014/main" val="4146140268"/>
                  </a:ext>
                </a:extLst>
              </a:tr>
              <a:tr h="370840">
                <a:tc>
                  <a:txBody>
                    <a:bodyPr/>
                    <a:lstStyle/>
                    <a:p>
                      <a:pPr algn="r"/>
                      <a:r>
                        <a:rPr lang="en-US" sz="3600" b="1" kern="1200" dirty="0">
                          <a:solidFill>
                            <a:srgbClr val="000000"/>
                          </a:solidFill>
                          <a:latin typeface="Cormorant Garamond Light Bold"/>
                          <a:ea typeface="+mn-ea"/>
                          <a:cs typeface="+mn-cs"/>
                        </a:rPr>
                        <a:t>Moderately food insecure</a:t>
                      </a:r>
                    </a:p>
                  </a:txBody>
                  <a:tcPr anchor="ctr"/>
                </a:tc>
                <a:tc>
                  <a:txBody>
                    <a:bodyPr/>
                    <a:lstStyle/>
                    <a:p>
                      <a:r>
                        <a:rPr lang="en-US" sz="3600" b="1" kern="1200" dirty="0">
                          <a:solidFill>
                            <a:srgbClr val="000000"/>
                          </a:solidFill>
                          <a:latin typeface="Cormorant Garamond Light Bold"/>
                          <a:ea typeface="+mn-ea"/>
                          <a:cs typeface="+mn-cs"/>
                        </a:rPr>
                        <a:t>3 (37.5%)</a:t>
                      </a:r>
                    </a:p>
                  </a:txBody>
                  <a:tcPr anchor="ctr"/>
                </a:tc>
                <a:tc>
                  <a:txBody>
                    <a:bodyPr/>
                    <a:lstStyle/>
                    <a:p>
                      <a:r>
                        <a:rPr lang="en-US" sz="3600" b="1" kern="1200" dirty="0">
                          <a:solidFill>
                            <a:srgbClr val="000000"/>
                          </a:solidFill>
                          <a:latin typeface="Cormorant Garamond Light Bold"/>
                          <a:ea typeface="+mn-ea"/>
                          <a:cs typeface="+mn-cs"/>
                        </a:rPr>
                        <a:t>MTUAS anxiety</a:t>
                      </a:r>
                    </a:p>
                  </a:txBody>
                  <a:tcPr anchor="ctr"/>
                </a:tc>
                <a:tc>
                  <a:txBody>
                    <a:bodyPr/>
                    <a:lstStyle/>
                    <a:p>
                      <a:r>
                        <a:rPr lang="en-US" sz="3600" b="1" kern="1200" dirty="0">
                          <a:solidFill>
                            <a:srgbClr val="000000"/>
                          </a:solidFill>
                          <a:latin typeface="Cormorant Garamond Light Bold"/>
                          <a:ea typeface="+mn-ea"/>
                          <a:cs typeface="+mn-cs"/>
                        </a:rPr>
                        <a:t>3.38 (.68) [2-4]</a:t>
                      </a:r>
                    </a:p>
                  </a:txBody>
                  <a:tcPr anchor="ctr"/>
                </a:tc>
                <a:extLst>
                  <a:ext uri="{0D108BD9-81ED-4DB2-BD59-A6C34878D82A}">
                    <a16:rowId xmlns:a16="http://schemas.microsoft.com/office/drawing/2014/main" val="781543595"/>
                  </a:ext>
                </a:extLst>
              </a:tr>
              <a:tr h="370840">
                <a:tc>
                  <a:txBody>
                    <a:bodyPr/>
                    <a:lstStyle/>
                    <a:p>
                      <a:pPr algn="r"/>
                      <a:r>
                        <a:rPr lang="en-US" sz="3600" b="1" kern="1200" dirty="0">
                          <a:solidFill>
                            <a:srgbClr val="000000"/>
                          </a:solidFill>
                          <a:latin typeface="Cormorant Garamond Light Bold"/>
                          <a:ea typeface="+mn-ea"/>
                          <a:cs typeface="+mn-cs"/>
                        </a:rPr>
                        <a:t>Severely food insecure</a:t>
                      </a:r>
                    </a:p>
                  </a:txBody>
                  <a:tcPr anchor="ctr"/>
                </a:tc>
                <a:tc>
                  <a:txBody>
                    <a:bodyPr/>
                    <a:lstStyle/>
                    <a:p>
                      <a:r>
                        <a:rPr lang="en-US" sz="3600" b="1" kern="1200" dirty="0">
                          <a:solidFill>
                            <a:srgbClr val="000000"/>
                          </a:solidFill>
                          <a:latin typeface="Cormorant Garamond Light Bold"/>
                          <a:ea typeface="+mn-ea"/>
                          <a:cs typeface="+mn-cs"/>
                        </a:rPr>
                        <a:t>3 (37.5%)</a:t>
                      </a:r>
                    </a:p>
                  </a:txBody>
                  <a:tcPr anchor="ctr"/>
                </a:tc>
                <a:tc>
                  <a:txBody>
                    <a:bodyPr/>
                    <a:lstStyle/>
                    <a:p>
                      <a:r>
                        <a:rPr lang="en-US" sz="3600" b="1" kern="1200" dirty="0">
                          <a:solidFill>
                            <a:srgbClr val="000000"/>
                          </a:solidFill>
                          <a:latin typeface="Cormorant Garamond Light Bold"/>
                          <a:ea typeface="+mn-ea"/>
                          <a:cs typeface="+mn-cs"/>
                        </a:rPr>
                        <a:t>MTUAS negative</a:t>
                      </a:r>
                    </a:p>
                  </a:txBody>
                  <a:tcPr anchor="ctr"/>
                </a:tc>
                <a:tc>
                  <a:txBody>
                    <a:bodyPr/>
                    <a:lstStyle/>
                    <a:p>
                      <a:r>
                        <a:rPr lang="en-US" sz="3600" b="1" kern="1200" dirty="0">
                          <a:solidFill>
                            <a:srgbClr val="000000"/>
                          </a:solidFill>
                          <a:latin typeface="Cormorant Garamond Light Bold"/>
                          <a:ea typeface="+mn-ea"/>
                          <a:cs typeface="+mn-cs"/>
                        </a:rPr>
                        <a:t>2.96 (.42) [2.67-3.67]</a:t>
                      </a:r>
                    </a:p>
                  </a:txBody>
                  <a:tcPr anchor="ctr"/>
                </a:tc>
                <a:extLst>
                  <a:ext uri="{0D108BD9-81ED-4DB2-BD59-A6C34878D82A}">
                    <a16:rowId xmlns:a16="http://schemas.microsoft.com/office/drawing/2014/main" val="2232532674"/>
                  </a:ext>
                </a:extLst>
              </a:tr>
              <a:tr h="370840">
                <a:tc>
                  <a:txBody>
                    <a:bodyPr/>
                    <a:lstStyle/>
                    <a:p>
                      <a:pPr algn="l"/>
                      <a:r>
                        <a:rPr lang="en-US" sz="3600" b="1" kern="1200" dirty="0">
                          <a:solidFill>
                            <a:srgbClr val="000000"/>
                          </a:solidFill>
                          <a:latin typeface="Cormorant Garamond Light Bold"/>
                          <a:ea typeface="+mn-ea"/>
                          <a:cs typeface="+mn-cs"/>
                        </a:rPr>
                        <a:t>Moderate tobacco use</a:t>
                      </a:r>
                    </a:p>
                  </a:txBody>
                  <a:tcPr anchor="ctr"/>
                </a:tc>
                <a:tc>
                  <a:txBody>
                    <a:bodyPr/>
                    <a:lstStyle/>
                    <a:p>
                      <a:r>
                        <a:rPr lang="en-US" sz="3600" b="1" kern="1200" dirty="0">
                          <a:solidFill>
                            <a:srgbClr val="000000"/>
                          </a:solidFill>
                          <a:latin typeface="Cormorant Garamond Light Bold"/>
                          <a:ea typeface="+mn-ea"/>
                          <a:cs typeface="+mn-cs"/>
                        </a:rPr>
                        <a:t>1 (12.5%)</a:t>
                      </a:r>
                    </a:p>
                  </a:txBody>
                  <a:tcPr anchor="ctr"/>
                </a:tc>
                <a:tc>
                  <a:txBody>
                    <a:bodyPr/>
                    <a:lstStyle/>
                    <a:p>
                      <a:endParaRPr lang="en-US" sz="3600" b="1" kern="1200" dirty="0">
                        <a:solidFill>
                          <a:srgbClr val="000000"/>
                        </a:solidFill>
                        <a:latin typeface="Cormorant Garamond Light Bold"/>
                        <a:ea typeface="+mn-ea"/>
                        <a:cs typeface="+mn-cs"/>
                      </a:endParaRPr>
                    </a:p>
                  </a:txBody>
                  <a:tcPr anchor="ctr"/>
                </a:tc>
                <a:tc>
                  <a:txBody>
                    <a:bodyPr/>
                    <a:lstStyle/>
                    <a:p>
                      <a:endParaRPr lang="en-US" sz="3600" b="1" kern="1200" dirty="0">
                        <a:solidFill>
                          <a:srgbClr val="000000"/>
                        </a:solidFill>
                        <a:latin typeface="Cormorant Garamond Light Bold"/>
                        <a:ea typeface="+mn-ea"/>
                        <a:cs typeface="+mn-cs"/>
                      </a:endParaRPr>
                    </a:p>
                  </a:txBody>
                  <a:tcPr anchor="ctr"/>
                </a:tc>
                <a:extLst>
                  <a:ext uri="{0D108BD9-81ED-4DB2-BD59-A6C34878D82A}">
                    <a16:rowId xmlns:a16="http://schemas.microsoft.com/office/drawing/2014/main" val="477224075"/>
                  </a:ext>
                </a:extLst>
              </a:tr>
              <a:tr h="370840">
                <a:tc>
                  <a:txBody>
                    <a:bodyPr/>
                    <a:lstStyle/>
                    <a:p>
                      <a:pPr algn="l"/>
                      <a:r>
                        <a:rPr lang="en-US" sz="3600" b="1" kern="1200" dirty="0">
                          <a:solidFill>
                            <a:srgbClr val="000000"/>
                          </a:solidFill>
                          <a:latin typeface="Cormorant Garamond Light Bold"/>
                          <a:ea typeface="+mn-ea"/>
                          <a:cs typeface="+mn-cs"/>
                        </a:rPr>
                        <a:t>Moderate alcohol use</a:t>
                      </a:r>
                    </a:p>
                  </a:txBody>
                  <a:tcPr anchor="ctr"/>
                </a:tc>
                <a:tc>
                  <a:txBody>
                    <a:bodyPr/>
                    <a:lstStyle/>
                    <a:p>
                      <a:r>
                        <a:rPr lang="en-US" sz="3600" b="1" kern="1200" dirty="0">
                          <a:solidFill>
                            <a:srgbClr val="000000"/>
                          </a:solidFill>
                          <a:latin typeface="Cormorant Garamond Light Bold"/>
                          <a:ea typeface="+mn-ea"/>
                          <a:cs typeface="+mn-cs"/>
                        </a:rPr>
                        <a:t>2 (25%)</a:t>
                      </a:r>
                    </a:p>
                  </a:txBody>
                  <a:tcPr anchor="ctr"/>
                </a:tc>
                <a:tc>
                  <a:txBody>
                    <a:bodyPr/>
                    <a:lstStyle/>
                    <a:p>
                      <a:endParaRPr lang="en-US" sz="3600" b="1" kern="1200" dirty="0">
                        <a:solidFill>
                          <a:srgbClr val="000000"/>
                        </a:solidFill>
                        <a:latin typeface="Cormorant Garamond Light Bold"/>
                        <a:ea typeface="+mn-ea"/>
                        <a:cs typeface="+mn-cs"/>
                      </a:endParaRPr>
                    </a:p>
                  </a:txBody>
                  <a:tcPr anchor="ctr"/>
                </a:tc>
                <a:tc>
                  <a:txBody>
                    <a:bodyPr/>
                    <a:lstStyle/>
                    <a:p>
                      <a:endParaRPr lang="en-US" sz="3600" b="1" kern="1200" dirty="0">
                        <a:solidFill>
                          <a:srgbClr val="000000"/>
                        </a:solidFill>
                        <a:latin typeface="Cormorant Garamond Light Bold"/>
                        <a:ea typeface="+mn-ea"/>
                        <a:cs typeface="+mn-cs"/>
                      </a:endParaRPr>
                    </a:p>
                  </a:txBody>
                  <a:tcPr anchor="ctr"/>
                </a:tc>
                <a:extLst>
                  <a:ext uri="{0D108BD9-81ED-4DB2-BD59-A6C34878D82A}">
                    <a16:rowId xmlns:a16="http://schemas.microsoft.com/office/drawing/2014/main" val="1369133717"/>
                  </a:ext>
                </a:extLst>
              </a:tr>
              <a:tr h="370840">
                <a:tc>
                  <a:txBody>
                    <a:bodyPr/>
                    <a:lstStyle/>
                    <a:p>
                      <a:pPr algn="l"/>
                      <a:r>
                        <a:rPr lang="en-US" sz="3600" b="1" kern="1200" dirty="0">
                          <a:solidFill>
                            <a:srgbClr val="000000"/>
                          </a:solidFill>
                          <a:latin typeface="Cormorant Garamond Light Bold"/>
                          <a:ea typeface="+mn-ea"/>
                          <a:cs typeface="+mn-cs"/>
                        </a:rPr>
                        <a:t>High cannabis use</a:t>
                      </a:r>
                    </a:p>
                  </a:txBody>
                  <a:tcPr anchor="ctr"/>
                </a:tc>
                <a:tc>
                  <a:txBody>
                    <a:bodyPr/>
                    <a:lstStyle/>
                    <a:p>
                      <a:r>
                        <a:rPr lang="en-US" sz="3600" b="1" kern="1200" dirty="0">
                          <a:solidFill>
                            <a:srgbClr val="000000"/>
                          </a:solidFill>
                          <a:latin typeface="Cormorant Garamond Light Bold"/>
                          <a:ea typeface="+mn-ea"/>
                          <a:cs typeface="+mn-cs"/>
                        </a:rPr>
                        <a:t>1 (12.5%)</a:t>
                      </a:r>
                    </a:p>
                  </a:txBody>
                  <a:tcPr anchor="ctr"/>
                </a:tc>
                <a:tc>
                  <a:txBody>
                    <a:bodyPr/>
                    <a:lstStyle/>
                    <a:p>
                      <a:endParaRPr lang="en-US" sz="3600" b="1" kern="1200" dirty="0">
                        <a:solidFill>
                          <a:srgbClr val="000000"/>
                        </a:solidFill>
                        <a:latin typeface="Cormorant Garamond Light Bold"/>
                        <a:ea typeface="+mn-ea"/>
                        <a:cs typeface="+mn-cs"/>
                      </a:endParaRPr>
                    </a:p>
                  </a:txBody>
                  <a:tcPr anchor="ctr"/>
                </a:tc>
                <a:tc>
                  <a:txBody>
                    <a:bodyPr/>
                    <a:lstStyle/>
                    <a:p>
                      <a:endParaRPr lang="en-US" sz="3600" b="1" kern="1200" dirty="0">
                        <a:solidFill>
                          <a:srgbClr val="000000"/>
                        </a:solidFill>
                        <a:latin typeface="Cormorant Garamond Light Bold"/>
                        <a:ea typeface="+mn-ea"/>
                        <a:cs typeface="+mn-cs"/>
                      </a:endParaRPr>
                    </a:p>
                  </a:txBody>
                  <a:tcPr anchor="ctr"/>
                </a:tc>
                <a:extLst>
                  <a:ext uri="{0D108BD9-81ED-4DB2-BD59-A6C34878D82A}">
                    <a16:rowId xmlns:a16="http://schemas.microsoft.com/office/drawing/2014/main" val="3243919425"/>
                  </a:ext>
                </a:extLst>
              </a:tr>
              <a:tr h="370840">
                <a:tc>
                  <a:txBody>
                    <a:bodyPr/>
                    <a:lstStyle/>
                    <a:p>
                      <a:pPr algn="l"/>
                      <a:r>
                        <a:rPr lang="en-US" sz="3600" b="1" kern="1200" dirty="0">
                          <a:solidFill>
                            <a:srgbClr val="000000"/>
                          </a:solidFill>
                          <a:latin typeface="Cormorant Garamond Light Bold"/>
                          <a:ea typeface="+mn-ea"/>
                          <a:cs typeface="+mn-cs"/>
                        </a:rPr>
                        <a:t>Experienced intimate partner violence</a:t>
                      </a:r>
                    </a:p>
                  </a:txBody>
                  <a:tcPr anchor="ctr"/>
                </a:tc>
                <a:tc>
                  <a:txBody>
                    <a:bodyPr/>
                    <a:lstStyle/>
                    <a:p>
                      <a:r>
                        <a:rPr lang="en-US" sz="3600" b="1" kern="1200" dirty="0">
                          <a:solidFill>
                            <a:srgbClr val="000000"/>
                          </a:solidFill>
                          <a:latin typeface="Cormorant Garamond Light Bold"/>
                          <a:ea typeface="+mn-ea"/>
                          <a:cs typeface="+mn-cs"/>
                        </a:rPr>
                        <a:t>5 (62.5%)</a:t>
                      </a:r>
                    </a:p>
                  </a:txBody>
                  <a:tcPr anchor="ctr"/>
                </a:tc>
                <a:tc>
                  <a:txBody>
                    <a:bodyPr/>
                    <a:lstStyle/>
                    <a:p>
                      <a:endParaRPr lang="en-US" sz="6000" b="1" u="sng" kern="1200" dirty="0">
                        <a:solidFill>
                          <a:schemeClr val="tx1"/>
                        </a:solidFill>
                        <a:latin typeface="Cormorant Garamond Light Bold"/>
                        <a:ea typeface="+mn-ea"/>
                        <a:cs typeface="+mn-cs"/>
                      </a:endParaRPr>
                    </a:p>
                  </a:txBody>
                  <a:tcPr anchor="ctr"/>
                </a:tc>
                <a:tc>
                  <a:txBody>
                    <a:bodyPr/>
                    <a:lstStyle/>
                    <a:p>
                      <a:endParaRPr lang="en-US" sz="3600" b="1" u="sng" kern="1200" dirty="0">
                        <a:solidFill>
                          <a:schemeClr val="tx1"/>
                        </a:solidFill>
                        <a:latin typeface="Cormorant Garamond Light Bold"/>
                        <a:ea typeface="+mn-ea"/>
                        <a:cs typeface="+mn-cs"/>
                      </a:endParaRPr>
                    </a:p>
                  </a:txBody>
                  <a:tcPr anchor="ctr"/>
                </a:tc>
                <a:extLst>
                  <a:ext uri="{0D108BD9-81ED-4DB2-BD59-A6C34878D82A}">
                    <a16:rowId xmlns:a16="http://schemas.microsoft.com/office/drawing/2014/main" val="1343669972"/>
                  </a:ext>
                </a:extLst>
              </a:tr>
            </a:tbl>
          </a:graphicData>
        </a:graphic>
      </p:graphicFrame>
    </p:spTree>
    <p:extLst>
      <p:ext uri="{BB962C8B-B14F-4D97-AF65-F5344CB8AC3E}">
        <p14:creationId xmlns:p14="http://schemas.microsoft.com/office/powerpoint/2010/main" val="3018497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100"/>
            <a:ext cx="11655086" cy="3862441"/>
          </a:xfrm>
          <a:prstGeom prst="rect">
            <a:avLst/>
          </a:prstGeom>
          <a:solidFill>
            <a:srgbClr val="38B6FF"/>
          </a:solidFill>
        </p:spPr>
        <p:txBody>
          <a:bodyPr/>
          <a:lstStyle/>
          <a:p>
            <a:endParaRPr lang="en-US"/>
          </a:p>
        </p:txBody>
      </p:sp>
      <p:sp>
        <p:nvSpPr>
          <p:cNvPr id="4" name="TextBox 4"/>
          <p:cNvSpPr txBox="1"/>
          <p:nvPr/>
        </p:nvSpPr>
        <p:spPr>
          <a:xfrm>
            <a:off x="7573650" y="500354"/>
            <a:ext cx="9647550" cy="3323987"/>
          </a:xfrm>
          <a:prstGeom prst="rect">
            <a:avLst/>
          </a:prstGeom>
        </p:spPr>
        <p:txBody>
          <a:bodyPr lIns="0" tIns="0" rIns="0" bIns="0" rtlCol="0" anchor="t">
            <a:spAutoFit/>
          </a:bodyPr>
          <a:lstStyle/>
          <a:p>
            <a:r>
              <a:rPr lang="en-US" sz="5400" dirty="0">
                <a:solidFill>
                  <a:srgbClr val="000000"/>
                </a:solidFill>
                <a:latin typeface="Cormorant Garamond Light Bold"/>
              </a:rPr>
              <a:t>Initial reactions to DPS:</a:t>
            </a:r>
          </a:p>
          <a:p>
            <a:r>
              <a:rPr lang="en-US" sz="5400" dirty="0">
                <a:solidFill>
                  <a:srgbClr val="000000"/>
                </a:solidFill>
                <a:latin typeface="Cormorant Garamond Light Bold Italics"/>
              </a:rPr>
              <a:t>Digital pills viewed as initially helpful by reducing forgetting and improving accountability </a:t>
            </a:r>
          </a:p>
        </p:txBody>
      </p:sp>
      <p:sp>
        <p:nvSpPr>
          <p:cNvPr id="6" name="TextBox 6"/>
          <p:cNvSpPr txBox="1"/>
          <p:nvPr/>
        </p:nvSpPr>
        <p:spPr>
          <a:xfrm>
            <a:off x="7010400" y="4362795"/>
            <a:ext cx="10528274" cy="5539978"/>
          </a:xfrm>
          <a:prstGeom prst="rect">
            <a:avLst/>
          </a:prstGeom>
        </p:spPr>
        <p:txBody>
          <a:bodyPr wrap="square" lIns="0" tIns="0" rIns="0" bIns="0" rtlCol="0" anchor="t">
            <a:spAutoFit/>
          </a:bodyPr>
          <a:lstStyle/>
          <a:p>
            <a:r>
              <a:rPr lang="en-US" sz="3600" dirty="0">
                <a:solidFill>
                  <a:srgbClr val="000000"/>
                </a:solidFill>
                <a:latin typeface="Cormorant Garamond Light Bold"/>
              </a:rPr>
              <a:t>“I think it's right, it's going to help us a lot and you will also feel bad if you don't take your pill on time. Because something that's monitoring you isn't nothing that's going to prevent you from taking your medication you will now take it on time and will leave this thing of lying and saying that we took the pill and we didn't even will help the clinic not have to always check your viral loads to take the blood to check if you are still taking your pill correctly, so it will show up there that everything is going according to plan... It's fine. Shame oh, I want it on my side.”  </a:t>
            </a:r>
            <a:endParaRPr lang="en-US" sz="3600" b="1"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276267" y="343034"/>
            <a:ext cx="5654653" cy="6093976"/>
          </a:xfrm>
          <a:prstGeom prst="rect">
            <a:avLst/>
          </a:prstGeom>
        </p:spPr>
        <p:txBody>
          <a:bodyPr wrap="square" lIns="0" tIns="0" rIns="0" bIns="0" rtlCol="0" anchor="t">
            <a:spAutoFit/>
          </a:bodyPr>
          <a:lstStyle/>
          <a:p>
            <a:r>
              <a:rPr lang="en-US" sz="3600" dirty="0">
                <a:solidFill>
                  <a:srgbClr val="000000"/>
                </a:solidFill>
                <a:latin typeface="Cormorant Garamond Light Bold"/>
              </a:rPr>
              <a:t>“It would make a lot of difference. As you explained before, like how it works, it will make a huge difference. Like me as well. I forget to take the pills, I was forgetting to take the pills and, um, some people that that can go to the clinic, or they can go to the clinic and and work, it would help a lot.”</a:t>
            </a:r>
            <a:r>
              <a:rPr lang="en-US" sz="3600" i="1" dirty="0">
                <a:solidFill>
                  <a:srgbClr val="000000"/>
                </a:solidFill>
                <a:latin typeface="Cormorant Garamond Light Bold"/>
              </a:rPr>
              <a:t> </a:t>
            </a:r>
          </a:p>
        </p:txBody>
      </p:sp>
    </p:spTree>
    <p:extLst>
      <p:ext uri="{BB962C8B-B14F-4D97-AF65-F5344CB8AC3E}">
        <p14:creationId xmlns:p14="http://schemas.microsoft.com/office/powerpoint/2010/main" val="264166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065997"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4763"/>
            <a:ext cx="11655086" cy="3862441"/>
          </a:xfrm>
          <a:prstGeom prst="rect">
            <a:avLst/>
          </a:prstGeom>
          <a:solidFill>
            <a:srgbClr val="38B6FF"/>
          </a:solidFill>
        </p:spPr>
        <p:txBody>
          <a:bodyPr/>
          <a:lstStyle/>
          <a:p>
            <a:endParaRPr lang="en-US"/>
          </a:p>
        </p:txBody>
      </p:sp>
      <p:sp>
        <p:nvSpPr>
          <p:cNvPr id="4" name="TextBox 4"/>
          <p:cNvSpPr txBox="1"/>
          <p:nvPr/>
        </p:nvSpPr>
        <p:spPr>
          <a:xfrm>
            <a:off x="940736" y="533691"/>
            <a:ext cx="9647550" cy="2492990"/>
          </a:xfrm>
          <a:prstGeom prst="rect">
            <a:avLst/>
          </a:prstGeom>
        </p:spPr>
        <p:txBody>
          <a:bodyPr lIns="0" tIns="0" rIns="0" bIns="0" rtlCol="0" anchor="t">
            <a:spAutoFit/>
          </a:bodyPr>
          <a:lstStyle/>
          <a:p>
            <a:r>
              <a:rPr lang="en-US" sz="5400" dirty="0">
                <a:solidFill>
                  <a:srgbClr val="000000"/>
                </a:solidFill>
                <a:latin typeface="Cormorant Garamond Light Bold"/>
              </a:rPr>
              <a:t>Initial reactions to DPS:</a:t>
            </a:r>
          </a:p>
          <a:p>
            <a:r>
              <a:rPr lang="en-US" sz="5400" dirty="0">
                <a:solidFill>
                  <a:srgbClr val="000000"/>
                </a:solidFill>
                <a:latin typeface="Cormorant Garamond Light Bold Italics"/>
              </a:rPr>
              <a:t>Concern about size of the digital pill capsule</a:t>
            </a:r>
          </a:p>
        </p:txBody>
      </p:sp>
      <p:sp>
        <p:nvSpPr>
          <p:cNvPr id="6" name="TextBox 6"/>
          <p:cNvSpPr txBox="1"/>
          <p:nvPr/>
        </p:nvSpPr>
        <p:spPr>
          <a:xfrm>
            <a:off x="377486" y="4396132"/>
            <a:ext cx="10528274" cy="3693319"/>
          </a:xfrm>
          <a:prstGeom prst="rect">
            <a:avLst/>
          </a:prstGeom>
        </p:spPr>
        <p:txBody>
          <a:bodyPr wrap="square" lIns="0" tIns="0" rIns="0" bIns="0" rtlCol="0" anchor="t">
            <a:spAutoFit/>
          </a:bodyPr>
          <a:lstStyle/>
          <a:p>
            <a:r>
              <a:rPr lang="en-US" sz="4800" dirty="0">
                <a:solidFill>
                  <a:srgbClr val="000000"/>
                </a:solidFill>
                <a:latin typeface="Cormorant Garamond Light Bold"/>
              </a:rPr>
              <a:t>“I was just shocked about the size like being big… I would say that maybe the one that I have because it's white, it doesn't look as big because this one is blue. So it looks like it's big.”</a:t>
            </a:r>
            <a:endParaRPr lang="en-US" sz="4800" b="1"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941BC2-AA80-CC90-5476-CC4F7A9A05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67" r="70630"/>
          <a:stretch/>
        </p:blipFill>
        <p:spPr bwMode="auto">
          <a:xfrm>
            <a:off x="12192000" y="800100"/>
            <a:ext cx="5616639" cy="7696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4509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
        <p:nvSpPr>
          <p:cNvPr id="2" name="TextBox 2"/>
          <p:cNvSpPr txBox="1"/>
          <p:nvPr/>
        </p:nvSpPr>
        <p:spPr>
          <a:xfrm>
            <a:off x="2188576" y="1104900"/>
            <a:ext cx="13910848" cy="4862870"/>
          </a:xfrm>
          <a:prstGeom prst="rect">
            <a:avLst/>
          </a:prstGeom>
        </p:spPr>
        <p:txBody>
          <a:bodyPr wrap="square" lIns="0" tIns="0" rIns="0" bIns="0" rtlCol="0" anchor="t">
            <a:spAutoFit/>
          </a:bodyPr>
          <a:lstStyle/>
          <a:p>
            <a:pPr algn="ctr"/>
            <a:r>
              <a:rPr lang="en-US" sz="3600" dirty="0">
                <a:solidFill>
                  <a:srgbClr val="000000"/>
                </a:solidFill>
                <a:latin typeface="Cormorant Garamond Light Bold"/>
              </a:rPr>
              <a:t>Funding for this project came from Peter Chai and the Brigham and Women’s Hospital Department of Emergency Medicine</a:t>
            </a:r>
          </a:p>
          <a:p>
            <a:pPr algn="ctr"/>
            <a:endParaRPr lang="en-US" sz="3600" dirty="0">
              <a:solidFill>
                <a:srgbClr val="000000"/>
              </a:solidFill>
              <a:latin typeface="Cormorant Garamond Light Bold"/>
            </a:endParaRPr>
          </a:p>
          <a:p>
            <a:pPr algn="ctr"/>
            <a:r>
              <a:rPr lang="en-US" sz="3600" dirty="0">
                <a:solidFill>
                  <a:srgbClr val="000000"/>
                </a:solidFill>
                <a:latin typeface="Cormorant Garamond Light Bold"/>
              </a:rPr>
              <a:t>Dr. Chai’s time is funded by DP2DA056107, the Kenneth H Mayer Fellowship at Fenway Health, and R25DA058490.</a:t>
            </a:r>
          </a:p>
          <a:p>
            <a:pPr algn="ctr"/>
            <a:endParaRPr lang="en-US" sz="3600" dirty="0">
              <a:solidFill>
                <a:srgbClr val="000000"/>
              </a:solidFill>
              <a:latin typeface="Cormorant Garamond Light Bold"/>
            </a:endParaRPr>
          </a:p>
          <a:p>
            <a:pPr algn="ctr"/>
            <a:endParaRPr lang="en-US" sz="3600" dirty="0">
              <a:solidFill>
                <a:srgbClr val="000000"/>
              </a:solidFill>
              <a:latin typeface="Cormorant Garamond Light Bold"/>
            </a:endParaRPr>
          </a:p>
          <a:p>
            <a:pPr algn="ctr"/>
            <a:r>
              <a:rPr lang="en-US" sz="3600" dirty="0">
                <a:solidFill>
                  <a:srgbClr val="000000"/>
                </a:solidFill>
                <a:latin typeface="Cormorant Garamond Light Bold"/>
              </a:rPr>
              <a:t>No COIs to disclose</a:t>
            </a:r>
          </a:p>
          <a:p>
            <a:pPr algn="ctr"/>
            <a:endParaRPr lang="en-US" sz="2800" dirty="0">
              <a:solidFill>
                <a:srgbClr val="000000"/>
              </a:solidFill>
              <a:latin typeface="Cormorant Garamond Light Bold"/>
            </a:endParaRPr>
          </a:p>
        </p:txBody>
      </p:sp>
      <p:sp>
        <p:nvSpPr>
          <p:cNvPr id="9" name="Rectangle 8">
            <a:extLst>
              <a:ext uri="{FF2B5EF4-FFF2-40B4-BE49-F238E27FC236}">
                <a16:creationId xmlns:a16="http://schemas.microsoft.com/office/drawing/2014/main" id="{DC1507F2-4E79-C52B-FA49-2FBB52722A09}"/>
              </a:ext>
            </a:extLst>
          </p:cNvPr>
          <p:cNvSpPr/>
          <p:nvPr/>
        </p:nvSpPr>
        <p:spPr>
          <a:xfrm>
            <a:off x="0" y="7353300"/>
            <a:ext cx="18288000" cy="2933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assachusetts General Hospital - Home | Facebook">
            <a:extLst>
              <a:ext uri="{FF2B5EF4-FFF2-40B4-BE49-F238E27FC236}">
                <a16:creationId xmlns:a16="http://schemas.microsoft.com/office/drawing/2014/main" id="{F9B46FA3-A432-6155-1D3D-4DC5CBBB2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D17B37-555E-556D-E6FE-13EE4CFF032A}"/>
              </a:ext>
            </a:extLst>
          </p:cNvPr>
          <p:cNvPicPr>
            <a:picLocks noChangeAspect="1"/>
          </p:cNvPicPr>
          <p:nvPr/>
        </p:nvPicPr>
        <p:blipFill>
          <a:blip r:embed="rId4"/>
          <a:stretch>
            <a:fillRect/>
          </a:stretch>
        </p:blipFill>
        <p:spPr>
          <a:xfrm>
            <a:off x="9897942" y="7545248"/>
            <a:ext cx="6766457" cy="1134926"/>
          </a:xfrm>
          <a:prstGeom prst="rect">
            <a:avLst/>
          </a:prstGeom>
        </p:spPr>
      </p:pic>
      <p:pic>
        <p:nvPicPr>
          <p:cNvPr id="3" name="Picture 2" descr="Logo | HMS Identity Guide">
            <a:extLst>
              <a:ext uri="{FF2B5EF4-FFF2-40B4-BE49-F238E27FC236}">
                <a16:creationId xmlns:a16="http://schemas.microsoft.com/office/drawing/2014/main" id="{927584B4-898C-35B1-3D07-E6612DAD6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5710" y="8689837"/>
            <a:ext cx="5105400" cy="158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oston Hospital &amp; Medical Center - Brigham and Women's Hospital">
            <a:extLst>
              <a:ext uri="{FF2B5EF4-FFF2-40B4-BE49-F238E27FC236}">
                <a16:creationId xmlns:a16="http://schemas.microsoft.com/office/drawing/2014/main" id="{7F3D4B1C-A08C-D5F2-0AF2-DEBB49253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02" y="7356826"/>
            <a:ext cx="7946013" cy="19776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ssachusetts General Hospital">
            <a:extLst>
              <a:ext uri="{FF2B5EF4-FFF2-40B4-BE49-F238E27FC236}">
                <a16:creationId xmlns:a16="http://schemas.microsoft.com/office/drawing/2014/main" id="{1DFD0549-D502-2720-F69D-97704BC296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03" y="9123050"/>
            <a:ext cx="8367889" cy="8786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100"/>
            <a:ext cx="11655086" cy="5033261"/>
          </a:xfrm>
          <a:prstGeom prst="rect">
            <a:avLst/>
          </a:prstGeom>
          <a:solidFill>
            <a:srgbClr val="38B6FF"/>
          </a:solidFill>
        </p:spPr>
        <p:txBody>
          <a:bodyPr/>
          <a:lstStyle/>
          <a:p>
            <a:endParaRPr lang="en-US"/>
          </a:p>
        </p:txBody>
      </p:sp>
      <p:sp>
        <p:nvSpPr>
          <p:cNvPr id="4" name="TextBox 4"/>
          <p:cNvSpPr txBox="1"/>
          <p:nvPr/>
        </p:nvSpPr>
        <p:spPr>
          <a:xfrm>
            <a:off x="7573650" y="500354"/>
            <a:ext cx="9647550" cy="4154984"/>
          </a:xfrm>
          <a:prstGeom prst="rect">
            <a:avLst/>
          </a:prstGeom>
        </p:spPr>
        <p:txBody>
          <a:bodyPr lIns="0" tIns="0" rIns="0" bIns="0" rtlCol="0" anchor="t">
            <a:spAutoFit/>
          </a:bodyPr>
          <a:lstStyle/>
          <a:p>
            <a:r>
              <a:rPr lang="en-US" sz="5400" dirty="0">
                <a:solidFill>
                  <a:srgbClr val="000000"/>
                </a:solidFill>
                <a:latin typeface="Cormorant Garamond Light Bold"/>
              </a:rPr>
              <a:t>Thoughts about using DPS during pregnancy/post-partum:</a:t>
            </a:r>
          </a:p>
          <a:p>
            <a:r>
              <a:rPr lang="en-US" sz="5400" dirty="0">
                <a:solidFill>
                  <a:srgbClr val="000000"/>
                </a:solidFill>
                <a:latin typeface="Cormorant Garamond Light Bold Italics"/>
              </a:rPr>
              <a:t>Digital pills are trustworthy and would help protect their baby by improving their adherence</a:t>
            </a:r>
          </a:p>
        </p:txBody>
      </p:sp>
      <p:sp>
        <p:nvSpPr>
          <p:cNvPr id="6" name="TextBox 6"/>
          <p:cNvSpPr txBox="1"/>
          <p:nvPr/>
        </p:nvSpPr>
        <p:spPr>
          <a:xfrm>
            <a:off x="6997723" y="5152481"/>
            <a:ext cx="9385272" cy="4431983"/>
          </a:xfrm>
          <a:prstGeom prst="rect">
            <a:avLst/>
          </a:prstGeom>
        </p:spPr>
        <p:txBody>
          <a:bodyPr wrap="square" lIns="0" tIns="0" rIns="0" bIns="0" rtlCol="0" anchor="t">
            <a:spAutoFit/>
          </a:bodyPr>
          <a:lstStyle/>
          <a:p>
            <a:r>
              <a:rPr lang="en-US" sz="3600" dirty="0">
                <a:solidFill>
                  <a:srgbClr val="000000"/>
                </a:solidFill>
                <a:latin typeface="Cormorant Garamond Light Bold"/>
              </a:rPr>
              <a:t>“It can be trusted because it comes from the doctor so it might not have any dangers… I would say that it would motivate me knowing that I am pregnant and the fact that I'm going to be okay so that would make me want to take the digital pill.”  </a:t>
            </a:r>
          </a:p>
          <a:p>
            <a:endParaRPr lang="en-US" sz="3600" dirty="0">
              <a:solidFill>
                <a:srgbClr val="000000"/>
              </a:solidFill>
              <a:latin typeface="Cormorant Garamond Light Bold"/>
            </a:endParaRPr>
          </a:p>
          <a:p>
            <a:r>
              <a:rPr lang="en-US" sz="3600" dirty="0">
                <a:solidFill>
                  <a:srgbClr val="000000"/>
                </a:solidFill>
                <a:latin typeface="Cormorant Garamond Light Bold"/>
              </a:rPr>
              <a:t>“If it's going to protect the baby that is one thing that would motivate me</a:t>
            </a:r>
            <a:r>
              <a:rPr lang="en-US" sz="3600" i="1" dirty="0">
                <a:solidFill>
                  <a:srgbClr val="000000"/>
                </a:solidFill>
                <a:latin typeface="Cormorant Garamond Light Bold"/>
              </a:rPr>
              <a:t>.”</a:t>
            </a: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276268" y="343034"/>
            <a:ext cx="5982312" cy="6647974"/>
          </a:xfrm>
          <a:prstGeom prst="rect">
            <a:avLst/>
          </a:prstGeom>
        </p:spPr>
        <p:txBody>
          <a:bodyPr wrap="square" lIns="0" tIns="0" rIns="0" bIns="0" rtlCol="0" anchor="t">
            <a:spAutoFit/>
          </a:bodyPr>
          <a:lstStyle/>
          <a:p>
            <a:r>
              <a:rPr lang="en-US" sz="3600" dirty="0">
                <a:solidFill>
                  <a:srgbClr val="000000"/>
                </a:solidFill>
                <a:latin typeface="Cormorant Garamond Light Bold"/>
              </a:rPr>
              <a:t>“I feel like it would be helpful a lot because it tells you that you have taken your pill. So what I love a lot about the digital, it tracks it tracks that you've taken it today and the week how did you go? So it would it would help me a lot to take my pills on time even my baby to be like healthy... What would encourage me to take it because I want to see the results.”</a:t>
            </a:r>
            <a:endParaRPr lang="en-US" sz="3600" b="1" i="1" dirty="0">
              <a:solidFill>
                <a:srgbClr val="000000"/>
              </a:solidFill>
              <a:latin typeface="Cormorant Garamond Light Bold"/>
            </a:endParaRPr>
          </a:p>
        </p:txBody>
      </p:sp>
    </p:spTree>
    <p:extLst>
      <p:ext uri="{BB962C8B-B14F-4D97-AF65-F5344CB8AC3E}">
        <p14:creationId xmlns:p14="http://schemas.microsoft.com/office/powerpoint/2010/main" val="3268608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069510"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4764" y="-4763"/>
            <a:ext cx="11655086" cy="5033261"/>
          </a:xfrm>
          <a:prstGeom prst="rect">
            <a:avLst/>
          </a:prstGeom>
          <a:solidFill>
            <a:srgbClr val="38B6FF"/>
          </a:solidFill>
        </p:spPr>
        <p:txBody>
          <a:bodyPr/>
          <a:lstStyle/>
          <a:p>
            <a:endParaRPr lang="en-US"/>
          </a:p>
        </p:txBody>
      </p:sp>
      <p:sp>
        <p:nvSpPr>
          <p:cNvPr id="4" name="TextBox 4"/>
          <p:cNvSpPr txBox="1"/>
          <p:nvPr/>
        </p:nvSpPr>
        <p:spPr>
          <a:xfrm>
            <a:off x="945500" y="533691"/>
            <a:ext cx="9647550" cy="3323987"/>
          </a:xfrm>
          <a:prstGeom prst="rect">
            <a:avLst/>
          </a:prstGeom>
        </p:spPr>
        <p:txBody>
          <a:bodyPr lIns="0" tIns="0" rIns="0" bIns="0" rtlCol="0" anchor="t">
            <a:spAutoFit/>
          </a:bodyPr>
          <a:lstStyle/>
          <a:p>
            <a:r>
              <a:rPr lang="en-US" sz="5400" dirty="0">
                <a:solidFill>
                  <a:srgbClr val="000000"/>
                </a:solidFill>
                <a:latin typeface="Cormorant Garamond Light Bold"/>
              </a:rPr>
              <a:t>Thoughts about using DPS during pregnancy/post-partum:</a:t>
            </a:r>
          </a:p>
          <a:p>
            <a:r>
              <a:rPr lang="en-US" sz="5400" dirty="0">
                <a:solidFill>
                  <a:srgbClr val="000000"/>
                </a:solidFill>
                <a:latin typeface="Cormorant Garamond Light Bold Italics"/>
              </a:rPr>
              <a:t>Concerns about safety of digital pill for baby</a:t>
            </a:r>
          </a:p>
        </p:txBody>
      </p:sp>
      <p:sp>
        <p:nvSpPr>
          <p:cNvPr id="6" name="TextBox 6"/>
          <p:cNvSpPr txBox="1"/>
          <p:nvPr/>
        </p:nvSpPr>
        <p:spPr>
          <a:xfrm>
            <a:off x="369573" y="5185818"/>
            <a:ext cx="8867733" cy="4985980"/>
          </a:xfrm>
          <a:prstGeom prst="rect">
            <a:avLst/>
          </a:prstGeom>
        </p:spPr>
        <p:txBody>
          <a:bodyPr lIns="0" tIns="0" rIns="0" bIns="0" rtlCol="0" anchor="t">
            <a:spAutoFit/>
          </a:bodyPr>
          <a:lstStyle/>
          <a:p>
            <a:r>
              <a:rPr lang="en-US" sz="3600" dirty="0">
                <a:solidFill>
                  <a:srgbClr val="000000"/>
                </a:solidFill>
                <a:latin typeface="Cormorant Garamond Light Bold"/>
              </a:rPr>
              <a:t>“I will be scared because they say that the child shares with the mother. I'm scared of that paper because it might not come out of me just goes straight to the child.” </a:t>
            </a:r>
            <a:endParaRPr lang="en-US" sz="3600" b="1" dirty="0">
              <a:solidFill>
                <a:srgbClr val="000000"/>
              </a:solidFill>
              <a:latin typeface="Cormorant Garamond Light Bold"/>
            </a:endParaRPr>
          </a:p>
          <a:p>
            <a:endParaRPr lang="en-US" sz="3600" dirty="0">
              <a:solidFill>
                <a:srgbClr val="000000"/>
              </a:solidFill>
              <a:latin typeface="Cormorant Garamond Light Bold"/>
            </a:endParaRPr>
          </a:p>
          <a:p>
            <a:r>
              <a:rPr lang="en-US" sz="3600" dirty="0">
                <a:solidFill>
                  <a:srgbClr val="000000"/>
                </a:solidFill>
                <a:latin typeface="Cormorant Garamond Light Bold"/>
              </a:rPr>
              <a:t>“I'm scared of the sensor… I am afraid brother because inside I just think what it is going to do on the inside…”</a:t>
            </a:r>
            <a:endParaRPr lang="en-US" sz="3600" i="1" dirty="0">
              <a:solidFill>
                <a:srgbClr val="000000"/>
              </a:solidFill>
              <a:latin typeface="Cormorant Garamond Light Bold"/>
            </a:endParaRPr>
          </a:p>
          <a:p>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11921938" y="504451"/>
            <a:ext cx="5982312" cy="4985980"/>
          </a:xfrm>
          <a:prstGeom prst="rect">
            <a:avLst/>
          </a:prstGeom>
        </p:spPr>
        <p:txBody>
          <a:bodyPr wrap="square" lIns="0" tIns="0" rIns="0" bIns="0" rtlCol="0" anchor="t">
            <a:spAutoFit/>
          </a:bodyPr>
          <a:lstStyle/>
          <a:p>
            <a:r>
              <a:rPr lang="en-US" sz="3600" dirty="0">
                <a:solidFill>
                  <a:srgbClr val="000000"/>
                </a:solidFill>
                <a:latin typeface="Cormorant Garamond Light Bold"/>
              </a:rPr>
              <a:t>“I don't like what it contains, like that thing. Like that paper. I'm scared that it will remain in my stomach… Is it not going to go to my baby? ...  Maybe when I'm pregnant for the second time, then it would be something that was around for a long time tested.” </a:t>
            </a:r>
            <a:endParaRPr lang="en-US" sz="3600" i="1" dirty="0">
              <a:solidFill>
                <a:srgbClr val="000000"/>
              </a:solidFill>
              <a:latin typeface="Cormorant Garamond Light Bold"/>
            </a:endParaRPr>
          </a:p>
        </p:txBody>
      </p:sp>
      <p:pic>
        <p:nvPicPr>
          <p:cNvPr id="5" name="Picture 4">
            <a:extLst>
              <a:ext uri="{FF2B5EF4-FFF2-40B4-BE49-F238E27FC236}">
                <a16:creationId xmlns:a16="http://schemas.microsoft.com/office/drawing/2014/main" id="{2387E8B5-DECE-CFE5-6DF0-4CECA2657D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55" t="15567" r="70630" b="40962"/>
          <a:stretch/>
        </p:blipFill>
        <p:spPr bwMode="auto">
          <a:xfrm>
            <a:off x="13101484" y="5676900"/>
            <a:ext cx="3777907" cy="43940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6767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100"/>
            <a:ext cx="11655086" cy="5033261"/>
          </a:xfrm>
          <a:prstGeom prst="rect">
            <a:avLst/>
          </a:prstGeom>
          <a:solidFill>
            <a:srgbClr val="38B6FF"/>
          </a:solidFill>
        </p:spPr>
        <p:txBody>
          <a:bodyPr/>
          <a:lstStyle/>
          <a:p>
            <a:endParaRPr lang="en-US"/>
          </a:p>
        </p:txBody>
      </p:sp>
      <p:sp>
        <p:nvSpPr>
          <p:cNvPr id="4" name="TextBox 4"/>
          <p:cNvSpPr txBox="1"/>
          <p:nvPr/>
        </p:nvSpPr>
        <p:spPr>
          <a:xfrm>
            <a:off x="7573650" y="500354"/>
            <a:ext cx="10104750" cy="2492990"/>
          </a:xfrm>
          <a:prstGeom prst="rect">
            <a:avLst/>
          </a:prstGeom>
        </p:spPr>
        <p:txBody>
          <a:bodyPr wrap="square" lIns="0" tIns="0" rIns="0" bIns="0" rtlCol="0" anchor="t">
            <a:spAutoFit/>
          </a:bodyPr>
          <a:lstStyle/>
          <a:p>
            <a:r>
              <a:rPr lang="en-US" sz="5400" dirty="0">
                <a:solidFill>
                  <a:srgbClr val="000000"/>
                </a:solidFill>
                <a:latin typeface="Cormorant Garamond Light Bold"/>
              </a:rPr>
              <a:t>Attitudes toward wearing the reader:</a:t>
            </a:r>
          </a:p>
          <a:p>
            <a:r>
              <a:rPr lang="en-US" sz="5400" dirty="0">
                <a:solidFill>
                  <a:srgbClr val="000000"/>
                </a:solidFill>
                <a:latin typeface="Cormorant Garamond Light Bold Italics"/>
              </a:rPr>
              <a:t>Wearing the digital pill reader for several minutes per day is acceptable</a:t>
            </a:r>
          </a:p>
        </p:txBody>
      </p:sp>
      <p:sp>
        <p:nvSpPr>
          <p:cNvPr id="6" name="TextBox 6"/>
          <p:cNvSpPr txBox="1"/>
          <p:nvPr/>
        </p:nvSpPr>
        <p:spPr>
          <a:xfrm>
            <a:off x="6997723" y="5152481"/>
            <a:ext cx="8867733" cy="4431983"/>
          </a:xfrm>
          <a:prstGeom prst="rect">
            <a:avLst/>
          </a:prstGeom>
        </p:spPr>
        <p:txBody>
          <a:bodyPr lIns="0" tIns="0" rIns="0" bIns="0" rtlCol="0" anchor="t">
            <a:spAutoFit/>
          </a:bodyPr>
          <a:lstStyle/>
          <a:p>
            <a:r>
              <a:rPr lang="en-US" sz="3600" dirty="0">
                <a:solidFill>
                  <a:srgbClr val="000000"/>
                </a:solidFill>
                <a:latin typeface="Cormorant Garamond Light Bold"/>
              </a:rPr>
              <a:t>“So the sensor is not is not dangerous. So I wear it when I'm taking the pill right? And then I put it aside not wear it all the time… So I don't really mind… Yes, I would use it… Yes, I wouldn't want to wear the whole day. So, what's nice is that you just wait three to five minutes until it takes the pill and then you can take it off. And I don't have a problem with it.”</a:t>
            </a:r>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895589-E566-F9C7-E3C9-787E004B61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903" t="15567" r="29228"/>
          <a:stretch/>
        </p:blipFill>
        <p:spPr bwMode="auto">
          <a:xfrm>
            <a:off x="609600" y="266700"/>
            <a:ext cx="5521957" cy="63731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3721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5456397" y="5523776"/>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5443"/>
            <a:ext cx="11045486" cy="5033261"/>
          </a:xfrm>
          <a:prstGeom prst="rect">
            <a:avLst/>
          </a:prstGeom>
          <a:solidFill>
            <a:srgbClr val="38B6FF"/>
          </a:solidFill>
        </p:spPr>
        <p:txBody>
          <a:bodyPr/>
          <a:lstStyle/>
          <a:p>
            <a:endParaRPr lang="en-US"/>
          </a:p>
        </p:txBody>
      </p:sp>
      <p:sp>
        <p:nvSpPr>
          <p:cNvPr id="4" name="TextBox 4"/>
          <p:cNvSpPr txBox="1"/>
          <p:nvPr/>
        </p:nvSpPr>
        <p:spPr>
          <a:xfrm>
            <a:off x="940736" y="533011"/>
            <a:ext cx="10104750" cy="2492990"/>
          </a:xfrm>
          <a:prstGeom prst="rect">
            <a:avLst/>
          </a:prstGeom>
        </p:spPr>
        <p:txBody>
          <a:bodyPr wrap="square" lIns="0" tIns="0" rIns="0" bIns="0" rtlCol="0" anchor="t">
            <a:spAutoFit/>
          </a:bodyPr>
          <a:lstStyle/>
          <a:p>
            <a:r>
              <a:rPr lang="en-US" sz="5400" dirty="0">
                <a:solidFill>
                  <a:srgbClr val="000000"/>
                </a:solidFill>
                <a:latin typeface="Cormorant Garamond Light Bold"/>
              </a:rPr>
              <a:t>Attitudes toward wearing the reader:</a:t>
            </a:r>
          </a:p>
          <a:p>
            <a:r>
              <a:rPr lang="en-US" sz="5400" dirty="0">
                <a:solidFill>
                  <a:srgbClr val="000000"/>
                </a:solidFill>
                <a:latin typeface="Cormorant Garamond Light Bold Italics"/>
              </a:rPr>
              <a:t>Concerns about wearing digital pill reader include safety and charging</a:t>
            </a:r>
          </a:p>
        </p:txBody>
      </p:sp>
      <p:sp>
        <p:nvSpPr>
          <p:cNvPr id="6" name="TextBox 6"/>
          <p:cNvSpPr txBox="1"/>
          <p:nvPr/>
        </p:nvSpPr>
        <p:spPr>
          <a:xfrm>
            <a:off x="364809" y="5185138"/>
            <a:ext cx="8867733" cy="2769989"/>
          </a:xfrm>
          <a:prstGeom prst="rect">
            <a:avLst/>
          </a:prstGeom>
        </p:spPr>
        <p:txBody>
          <a:bodyPr lIns="0" tIns="0" rIns="0" bIns="0" rtlCol="0" anchor="t">
            <a:spAutoFit/>
          </a:bodyPr>
          <a:lstStyle/>
          <a:p>
            <a:r>
              <a:rPr lang="en-US" sz="3600" dirty="0">
                <a:solidFill>
                  <a:srgbClr val="000000"/>
                </a:solidFill>
                <a:latin typeface="Cormorant Garamond Light Bold"/>
              </a:rPr>
              <a:t>“I'm just scared of being robbed I don’t want to lie. You see it… it will make people look at you. But I will take my pill but it's going to be grabbing attention.”</a:t>
            </a:r>
            <a:endParaRPr lang="en-US" sz="3600" i="1" dirty="0">
              <a:solidFill>
                <a:srgbClr val="000000"/>
              </a:solidFill>
              <a:latin typeface="Cormorant Garamond Light Bold"/>
            </a:endParaRPr>
          </a:p>
          <a:p>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11604980" y="434518"/>
            <a:ext cx="5742284" cy="9417963"/>
          </a:xfrm>
          <a:prstGeom prst="rect">
            <a:avLst/>
          </a:prstGeom>
        </p:spPr>
        <p:txBody>
          <a:bodyPr wrap="square" lIns="0" tIns="0" rIns="0" bIns="0" rtlCol="0" anchor="t">
            <a:spAutoFit/>
          </a:bodyPr>
          <a:lstStyle/>
          <a:p>
            <a:r>
              <a:rPr lang="en-US" sz="3600" dirty="0">
                <a:solidFill>
                  <a:srgbClr val="000000"/>
                </a:solidFill>
                <a:latin typeface="Cormorant Garamond Light Bold"/>
              </a:rPr>
              <a:t>“If it was like your phone, it was going to be easy. </a:t>
            </a:r>
            <a:r>
              <a:rPr lang="en-US" sz="3600" b="1" dirty="0">
                <a:solidFill>
                  <a:srgbClr val="000000"/>
                </a:solidFill>
                <a:latin typeface="Cormorant Garamond Light Bold"/>
              </a:rPr>
              <a:t>But if you charge it, then it's going to be a problem because we have load shedding.</a:t>
            </a:r>
            <a:r>
              <a:rPr lang="en-US" sz="3600" dirty="0">
                <a:solidFill>
                  <a:srgbClr val="000000"/>
                </a:solidFill>
                <a:latin typeface="Cormorant Garamond Light Bold"/>
              </a:rPr>
              <a:t> So we don't have that problem. Imagine if you have to eat to take it and then it's Fletch, the battery's low, then you can't use it?... Where? because here we have electricity that just disappears for about three days, then you have to go and charge it somewhere else. If you ever have a car maybe then you might be lucky then you can charge it in your car.” </a:t>
            </a:r>
          </a:p>
          <a:p>
            <a:endParaRPr lang="en-US" sz="3600" i="1" dirty="0">
              <a:solidFill>
                <a:srgbClr val="000000"/>
              </a:solidFill>
              <a:latin typeface="Cormorant Garamond Light Bold"/>
            </a:endParaRPr>
          </a:p>
        </p:txBody>
      </p:sp>
    </p:spTree>
    <p:extLst>
      <p:ext uri="{BB962C8B-B14F-4D97-AF65-F5344CB8AC3E}">
        <p14:creationId xmlns:p14="http://schemas.microsoft.com/office/powerpoint/2010/main" val="2238615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099"/>
            <a:ext cx="11655086" cy="4191000"/>
          </a:xfrm>
          <a:prstGeom prst="rect">
            <a:avLst/>
          </a:prstGeom>
          <a:solidFill>
            <a:srgbClr val="38B6FF"/>
          </a:solidFill>
        </p:spPr>
        <p:txBody>
          <a:bodyPr/>
          <a:lstStyle/>
          <a:p>
            <a:endParaRPr lang="en-US"/>
          </a:p>
        </p:txBody>
      </p:sp>
      <p:sp>
        <p:nvSpPr>
          <p:cNvPr id="4" name="TextBox 4"/>
          <p:cNvSpPr txBox="1"/>
          <p:nvPr/>
        </p:nvSpPr>
        <p:spPr>
          <a:xfrm>
            <a:off x="7573650" y="500354"/>
            <a:ext cx="10104750" cy="3323987"/>
          </a:xfrm>
          <a:prstGeom prst="rect">
            <a:avLst/>
          </a:prstGeom>
        </p:spPr>
        <p:txBody>
          <a:bodyPr wrap="square" lIns="0" tIns="0" rIns="0" bIns="0" rtlCol="0" anchor="t">
            <a:spAutoFit/>
          </a:bodyPr>
          <a:lstStyle/>
          <a:p>
            <a:r>
              <a:rPr lang="en-US" sz="5400" dirty="0">
                <a:solidFill>
                  <a:srgbClr val="000000"/>
                </a:solidFill>
                <a:latin typeface="Cormorant Garamond Light Bold"/>
              </a:rPr>
              <a:t>Notifications about adherence:</a:t>
            </a:r>
          </a:p>
          <a:p>
            <a:r>
              <a:rPr lang="en-US" sz="5400" dirty="0">
                <a:solidFill>
                  <a:srgbClr val="000000"/>
                </a:solidFill>
                <a:latin typeface="Cormorant Garamond Light Bold Italics"/>
              </a:rPr>
              <a:t>Notifications reviewing adherence were acceptable, but participants varied in desired frequency</a:t>
            </a:r>
          </a:p>
        </p:txBody>
      </p:sp>
      <p:sp>
        <p:nvSpPr>
          <p:cNvPr id="6" name="TextBox 6"/>
          <p:cNvSpPr txBox="1"/>
          <p:nvPr/>
        </p:nvSpPr>
        <p:spPr>
          <a:xfrm>
            <a:off x="6992408" y="4691354"/>
            <a:ext cx="10126326" cy="5539978"/>
          </a:xfrm>
          <a:prstGeom prst="rect">
            <a:avLst/>
          </a:prstGeom>
        </p:spPr>
        <p:txBody>
          <a:bodyPr wrap="square" lIns="0" tIns="0" rIns="0" bIns="0" rtlCol="0" anchor="t">
            <a:spAutoFit/>
          </a:bodyPr>
          <a:lstStyle/>
          <a:p>
            <a:r>
              <a:rPr lang="en-US" sz="3600" dirty="0">
                <a:solidFill>
                  <a:srgbClr val="000000"/>
                </a:solidFill>
                <a:latin typeface="Cormorant Garamond Light Bold"/>
              </a:rPr>
              <a:t>“Every day, I'd want to see myself defaulting… It's motivating to get this, you get it's like getting a pat on the back that you're doing well, continue. It's it's not easy when you don't have people supporting you. So it's good.”</a:t>
            </a:r>
            <a:r>
              <a:rPr lang="en-US" sz="3600" i="1" dirty="0">
                <a:solidFill>
                  <a:srgbClr val="000000"/>
                </a:solidFill>
                <a:latin typeface="Cormorant Garamond Light Bold"/>
              </a:rPr>
              <a:t>  </a:t>
            </a:r>
          </a:p>
          <a:p>
            <a:endParaRPr lang="en-US" sz="3600" i="1" dirty="0">
              <a:solidFill>
                <a:srgbClr val="000000"/>
              </a:solidFill>
              <a:latin typeface="Cormorant Garamond Light Bold"/>
            </a:endParaRPr>
          </a:p>
          <a:p>
            <a:r>
              <a:rPr lang="en-US" sz="3600" dirty="0">
                <a:solidFill>
                  <a:srgbClr val="000000"/>
                </a:solidFill>
                <a:latin typeface="Cormorant Garamond Light Bold"/>
              </a:rPr>
              <a:t>“Me getting a month notification is yes. Maybe being sent a message for previous month I would feel good. I'll feel good that I'll be told that I've been taking my medication correctly.”</a:t>
            </a:r>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19,900+ Phone Notification Stock Illustrations, Royalty-Free ...">
            <a:extLst>
              <a:ext uri="{FF2B5EF4-FFF2-40B4-BE49-F238E27FC236}">
                <a16:creationId xmlns:a16="http://schemas.microsoft.com/office/drawing/2014/main" id="{6950F9BE-288D-64DD-1E97-CD8A37CFC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714547"/>
            <a:ext cx="3443416" cy="2895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screenshot of a computer&#10;&#10;Description automatically generated with low confidence">
            <a:extLst>
              <a:ext uri="{FF2B5EF4-FFF2-40B4-BE49-F238E27FC236}">
                <a16:creationId xmlns:a16="http://schemas.microsoft.com/office/drawing/2014/main" id="{A5DDC128-8992-5EF2-4B2B-DBEAC14EAF74}"/>
              </a:ext>
            </a:extLst>
          </p:cNvPr>
          <p:cNvPicPr>
            <a:picLocks noChangeAspect="1"/>
          </p:cNvPicPr>
          <p:nvPr/>
        </p:nvPicPr>
        <p:blipFill>
          <a:blip r:embed="rId5"/>
          <a:stretch>
            <a:fillRect/>
          </a:stretch>
        </p:blipFill>
        <p:spPr>
          <a:xfrm>
            <a:off x="381000" y="4772882"/>
            <a:ext cx="5760720" cy="2908446"/>
          </a:xfrm>
          <a:prstGeom prst="rect">
            <a:avLst/>
          </a:prstGeom>
        </p:spPr>
      </p:pic>
      <p:sp>
        <p:nvSpPr>
          <p:cNvPr id="10" name="TextBox 9">
            <a:extLst>
              <a:ext uri="{FF2B5EF4-FFF2-40B4-BE49-F238E27FC236}">
                <a16:creationId xmlns:a16="http://schemas.microsoft.com/office/drawing/2014/main" id="{A1C573A3-12F5-644F-3222-456811B2AE6F}"/>
              </a:ext>
            </a:extLst>
          </p:cNvPr>
          <p:cNvSpPr txBox="1"/>
          <p:nvPr/>
        </p:nvSpPr>
        <p:spPr>
          <a:xfrm>
            <a:off x="381000" y="8053912"/>
            <a:ext cx="5882886" cy="707886"/>
          </a:xfrm>
          <a:prstGeom prst="rect">
            <a:avLst/>
          </a:prstGeom>
          <a:noFill/>
        </p:spPr>
        <p:txBody>
          <a:bodyPr wrap="square" rtlCol="0">
            <a:spAutoFit/>
          </a:bodyPr>
          <a:lstStyle/>
          <a:p>
            <a:pPr algn="ctr"/>
            <a:r>
              <a:rPr lang="en-US" sz="2000" b="1" dirty="0"/>
              <a:t>Inconsistent timing of doses leading into frank nonadherence</a:t>
            </a:r>
          </a:p>
        </p:txBody>
      </p:sp>
      <p:sp>
        <p:nvSpPr>
          <p:cNvPr id="12" name="Double Bracket 11">
            <a:extLst>
              <a:ext uri="{FF2B5EF4-FFF2-40B4-BE49-F238E27FC236}">
                <a16:creationId xmlns:a16="http://schemas.microsoft.com/office/drawing/2014/main" id="{BF1DD42A-9440-AF9E-DE01-A06D91AC38F7}"/>
              </a:ext>
            </a:extLst>
          </p:cNvPr>
          <p:cNvSpPr/>
          <p:nvPr/>
        </p:nvSpPr>
        <p:spPr>
          <a:xfrm>
            <a:off x="1116755" y="4863468"/>
            <a:ext cx="2643092" cy="1720031"/>
          </a:xfrm>
          <a:prstGeom prst="bracketPair">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ABFFE2F-C74B-4730-97E1-53AD0CAEEEAB}"/>
              </a:ext>
            </a:extLst>
          </p:cNvPr>
          <p:cNvCxnSpPr>
            <a:cxnSpLocks/>
          </p:cNvCxnSpPr>
          <p:nvPr/>
        </p:nvCxnSpPr>
        <p:spPr>
          <a:xfrm flipV="1">
            <a:off x="3745551" y="6898099"/>
            <a:ext cx="0" cy="1097280"/>
          </a:xfrm>
          <a:prstGeom prst="straightConnector1">
            <a:avLst/>
          </a:prstGeom>
          <a:ln w="57150">
            <a:solidFill>
              <a:schemeClr val="accent4"/>
            </a:solidFill>
            <a:tailEnd type="triangle"/>
          </a:ln>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96A51FE5-F50D-0D4E-CAA1-6B49CD9E3541}"/>
              </a:ext>
            </a:extLst>
          </p:cNvPr>
          <p:cNvSpPr/>
          <p:nvPr/>
        </p:nvSpPr>
        <p:spPr>
          <a:xfrm>
            <a:off x="1974797" y="4644295"/>
            <a:ext cx="203200" cy="3302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7238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048990" y="5704971"/>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17007" y="-5443"/>
            <a:ext cx="11655086" cy="5033261"/>
          </a:xfrm>
          <a:prstGeom prst="rect">
            <a:avLst/>
          </a:prstGeom>
          <a:solidFill>
            <a:srgbClr val="38B6FF"/>
          </a:solidFill>
        </p:spPr>
        <p:txBody>
          <a:bodyPr/>
          <a:lstStyle/>
          <a:p>
            <a:endParaRPr lang="en-US"/>
          </a:p>
        </p:txBody>
      </p:sp>
      <p:sp>
        <p:nvSpPr>
          <p:cNvPr id="4" name="TextBox 4"/>
          <p:cNvSpPr txBox="1"/>
          <p:nvPr/>
        </p:nvSpPr>
        <p:spPr>
          <a:xfrm>
            <a:off x="923729" y="533011"/>
            <a:ext cx="10104750" cy="3323987"/>
          </a:xfrm>
          <a:prstGeom prst="rect">
            <a:avLst/>
          </a:prstGeom>
        </p:spPr>
        <p:txBody>
          <a:bodyPr wrap="square" lIns="0" tIns="0" rIns="0" bIns="0" rtlCol="0" anchor="t">
            <a:spAutoFit/>
          </a:bodyPr>
          <a:lstStyle/>
          <a:p>
            <a:r>
              <a:rPr lang="en-US" sz="5400" dirty="0">
                <a:solidFill>
                  <a:srgbClr val="000000"/>
                </a:solidFill>
                <a:latin typeface="Cormorant Garamond Light Bold"/>
              </a:rPr>
              <a:t>DPS Smartphone application:</a:t>
            </a:r>
          </a:p>
          <a:p>
            <a:r>
              <a:rPr lang="en-US" sz="5400" dirty="0">
                <a:solidFill>
                  <a:srgbClr val="000000"/>
                </a:solidFill>
                <a:latin typeface="Cormorant Garamond Light Bold Italics"/>
              </a:rPr>
              <a:t>Checking adherence and receiving notifications via the smartphone app is acceptable </a:t>
            </a:r>
          </a:p>
        </p:txBody>
      </p:sp>
      <p:sp>
        <p:nvSpPr>
          <p:cNvPr id="6" name="TextBox 6"/>
          <p:cNvSpPr txBox="1"/>
          <p:nvPr/>
        </p:nvSpPr>
        <p:spPr>
          <a:xfrm>
            <a:off x="347802" y="5185138"/>
            <a:ext cx="8867733" cy="4985980"/>
          </a:xfrm>
          <a:prstGeom prst="rect">
            <a:avLst/>
          </a:prstGeom>
        </p:spPr>
        <p:txBody>
          <a:bodyPr lIns="0" tIns="0" rIns="0" bIns="0" rtlCol="0" anchor="t">
            <a:spAutoFit/>
          </a:bodyPr>
          <a:lstStyle/>
          <a:p>
            <a:r>
              <a:rPr lang="en-US" sz="3600" dirty="0">
                <a:solidFill>
                  <a:srgbClr val="000000"/>
                </a:solidFill>
                <a:latin typeface="Cormorant Garamond Light Bold"/>
              </a:rPr>
              <a:t>“The app will be very helpful, I'll be happy to see my notifications on the app. Not messages only. So the app will also be helpful.”</a:t>
            </a:r>
          </a:p>
          <a:p>
            <a:endParaRPr lang="en-US" sz="3600" i="1" dirty="0">
              <a:solidFill>
                <a:srgbClr val="000000"/>
              </a:solidFill>
              <a:latin typeface="Cormorant Garamond Light Bold"/>
            </a:endParaRPr>
          </a:p>
          <a:p>
            <a:r>
              <a:rPr lang="en-US" sz="3600" dirty="0">
                <a:solidFill>
                  <a:srgbClr val="000000"/>
                </a:solidFill>
                <a:latin typeface="Cormorant Garamond Light Bold"/>
              </a:rPr>
              <a:t>“Yes, that would be a good thing. Yeah, so that no one can see it. Not everyone can see it. Yes. So that I'm the only one who can open the message without me then there's no one that can open the message. That would be a good thing.” </a:t>
            </a:r>
            <a:endParaRPr lang="en-US" sz="3600" b="1"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12258565" y="1943100"/>
            <a:ext cx="5742284" cy="4985980"/>
          </a:xfrm>
          <a:prstGeom prst="rect">
            <a:avLst/>
          </a:prstGeom>
        </p:spPr>
        <p:txBody>
          <a:bodyPr wrap="square" lIns="0" tIns="0" rIns="0" bIns="0" rtlCol="0" anchor="t">
            <a:spAutoFit/>
          </a:bodyPr>
          <a:lstStyle/>
          <a:p>
            <a:r>
              <a:rPr lang="en-US" sz="3600" dirty="0">
                <a:solidFill>
                  <a:srgbClr val="000000"/>
                </a:solidFill>
                <a:latin typeface="Cormorant Garamond Light Bold"/>
              </a:rPr>
              <a:t>Concern about airtime/data:</a:t>
            </a:r>
          </a:p>
          <a:p>
            <a:endParaRPr lang="en-US" sz="3600" i="1" dirty="0">
              <a:solidFill>
                <a:srgbClr val="000000"/>
              </a:solidFill>
              <a:latin typeface="Cormorant Garamond Light Bold"/>
            </a:endParaRPr>
          </a:p>
          <a:p>
            <a:r>
              <a:rPr lang="en-US" sz="3600" dirty="0">
                <a:solidFill>
                  <a:srgbClr val="000000"/>
                </a:solidFill>
                <a:latin typeface="Cormorant Garamond Light Bold"/>
              </a:rPr>
              <a:t>“How do you access the app? Is it free? Because we don't have money for data. But it will be good that I can know even those messages they can come through and then I can check for myself that would be fine.” </a:t>
            </a:r>
          </a:p>
        </p:txBody>
      </p:sp>
    </p:spTree>
    <p:extLst>
      <p:ext uri="{BB962C8B-B14F-4D97-AF65-F5344CB8AC3E}">
        <p14:creationId xmlns:p14="http://schemas.microsoft.com/office/powerpoint/2010/main" val="3183308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100"/>
            <a:ext cx="11655086" cy="5033261"/>
          </a:xfrm>
          <a:prstGeom prst="rect">
            <a:avLst/>
          </a:prstGeom>
          <a:solidFill>
            <a:srgbClr val="38B6FF"/>
          </a:solidFill>
        </p:spPr>
        <p:txBody>
          <a:bodyPr/>
          <a:lstStyle/>
          <a:p>
            <a:endParaRPr lang="en-US"/>
          </a:p>
        </p:txBody>
      </p:sp>
      <p:sp>
        <p:nvSpPr>
          <p:cNvPr id="4" name="TextBox 4"/>
          <p:cNvSpPr txBox="1"/>
          <p:nvPr/>
        </p:nvSpPr>
        <p:spPr>
          <a:xfrm>
            <a:off x="7587098" y="38100"/>
            <a:ext cx="10104750" cy="4985980"/>
          </a:xfrm>
          <a:prstGeom prst="rect">
            <a:avLst/>
          </a:prstGeom>
        </p:spPr>
        <p:txBody>
          <a:bodyPr wrap="square" lIns="0" tIns="0" rIns="0" bIns="0" rtlCol="0" anchor="t">
            <a:spAutoFit/>
          </a:bodyPr>
          <a:lstStyle/>
          <a:p>
            <a:r>
              <a:rPr lang="en-US" sz="5400" dirty="0">
                <a:solidFill>
                  <a:srgbClr val="000000"/>
                </a:solidFill>
                <a:latin typeface="Cormorant Garamond Light Bold"/>
              </a:rPr>
              <a:t>Attitudes toward healthcare or research team accessing adherence data: </a:t>
            </a:r>
          </a:p>
          <a:p>
            <a:r>
              <a:rPr lang="en-US" sz="5400" dirty="0">
                <a:solidFill>
                  <a:srgbClr val="000000"/>
                </a:solidFill>
                <a:latin typeface="Cormorant Garamond Light Bold Italics"/>
              </a:rPr>
              <a:t>Acceptability of doctors and healthcare staff to access digital pill data, especially with added security features</a:t>
            </a:r>
          </a:p>
        </p:txBody>
      </p:sp>
      <p:sp>
        <p:nvSpPr>
          <p:cNvPr id="6" name="TextBox 6"/>
          <p:cNvSpPr txBox="1"/>
          <p:nvPr/>
        </p:nvSpPr>
        <p:spPr>
          <a:xfrm>
            <a:off x="6997723" y="5152481"/>
            <a:ext cx="8867733" cy="4985980"/>
          </a:xfrm>
          <a:prstGeom prst="rect">
            <a:avLst/>
          </a:prstGeom>
        </p:spPr>
        <p:txBody>
          <a:bodyPr wrap="square" lIns="0" tIns="0" rIns="0" bIns="0" rtlCol="0" anchor="t">
            <a:spAutoFit/>
          </a:bodyPr>
          <a:lstStyle/>
          <a:p>
            <a:r>
              <a:rPr lang="en-US" sz="3600" dirty="0">
                <a:solidFill>
                  <a:srgbClr val="000000"/>
                </a:solidFill>
                <a:latin typeface="Cormorant Garamond Light Bold"/>
              </a:rPr>
              <a:t>“My doctor… Because I already have my information because they know my information like the one that I go to not someone else, or not someone else like the nurse”</a:t>
            </a:r>
            <a:r>
              <a:rPr lang="en-US" sz="3600" i="1" dirty="0">
                <a:solidFill>
                  <a:srgbClr val="000000"/>
                </a:solidFill>
                <a:latin typeface="Cormorant Garamond Light Bold"/>
              </a:rPr>
              <a:t> </a:t>
            </a:r>
          </a:p>
          <a:p>
            <a:endParaRPr lang="en-US" sz="3600" i="1" dirty="0">
              <a:solidFill>
                <a:srgbClr val="000000"/>
              </a:solidFill>
              <a:latin typeface="Cormorant Garamond Light Bold"/>
            </a:endParaRPr>
          </a:p>
          <a:p>
            <a:r>
              <a:rPr lang="en-US" sz="3600" dirty="0">
                <a:solidFill>
                  <a:srgbClr val="000000"/>
                </a:solidFill>
                <a:latin typeface="Cormorant Garamond Light Bold"/>
              </a:rPr>
              <a:t>“As long as you don't use the information to mock me. You got to help me I don't care… I don't want anyone else without consent to see my information… Someone external” </a:t>
            </a:r>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249685" y="87841"/>
            <a:ext cx="6151881" cy="9971961"/>
          </a:xfrm>
          <a:prstGeom prst="rect">
            <a:avLst/>
          </a:prstGeom>
        </p:spPr>
        <p:txBody>
          <a:bodyPr wrap="square" lIns="0" tIns="0" rIns="0" bIns="0" rtlCol="0" anchor="t">
            <a:spAutoFit/>
          </a:bodyPr>
          <a:lstStyle/>
          <a:p>
            <a:r>
              <a:rPr lang="en-US" sz="3600" dirty="0">
                <a:solidFill>
                  <a:srgbClr val="000000"/>
                </a:solidFill>
                <a:latin typeface="Cormorant Garamond Light Bold"/>
              </a:rPr>
              <a:t>“Now there's no problem I don't have, I don't have a problem because the information is needed. I would love everything to be there in the folder as well, I don't I don't have a problem with that. As long as it's safe. And you also have a pin. And you don't have an someone's name there as well... I would say you guys plus my doctor and the receptionist that works here. Because sometimes the results they do reach them because sometimes they are the ones who put the results on the folder. So I don't have a problem not the security's not the cleaners though.” </a:t>
            </a:r>
            <a:endParaRPr lang="en-US" sz="3600" b="1" i="1" dirty="0">
              <a:solidFill>
                <a:srgbClr val="000000"/>
              </a:solidFill>
              <a:latin typeface="Cormorant Garamond Light Bold"/>
            </a:endParaRPr>
          </a:p>
        </p:txBody>
      </p:sp>
    </p:spTree>
    <p:extLst>
      <p:ext uri="{BB962C8B-B14F-4D97-AF65-F5344CB8AC3E}">
        <p14:creationId xmlns:p14="http://schemas.microsoft.com/office/powerpoint/2010/main" val="2207959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5526473" y="5028498"/>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4764" y="-4763"/>
            <a:ext cx="11045481" cy="5033261"/>
          </a:xfrm>
          <a:prstGeom prst="rect">
            <a:avLst/>
          </a:prstGeom>
          <a:solidFill>
            <a:srgbClr val="38B6FF"/>
          </a:solidFill>
        </p:spPr>
        <p:txBody>
          <a:bodyPr/>
          <a:lstStyle/>
          <a:p>
            <a:endParaRPr lang="en-US"/>
          </a:p>
        </p:txBody>
      </p:sp>
      <p:sp>
        <p:nvSpPr>
          <p:cNvPr id="4" name="TextBox 4"/>
          <p:cNvSpPr txBox="1"/>
          <p:nvPr/>
        </p:nvSpPr>
        <p:spPr>
          <a:xfrm>
            <a:off x="945500" y="533691"/>
            <a:ext cx="10104750" cy="4154984"/>
          </a:xfrm>
          <a:prstGeom prst="rect">
            <a:avLst/>
          </a:prstGeom>
        </p:spPr>
        <p:txBody>
          <a:bodyPr wrap="square" lIns="0" tIns="0" rIns="0" bIns="0" rtlCol="0" anchor="t">
            <a:spAutoFit/>
          </a:bodyPr>
          <a:lstStyle/>
          <a:p>
            <a:r>
              <a:rPr lang="en-US" sz="5400" dirty="0">
                <a:solidFill>
                  <a:srgbClr val="000000"/>
                </a:solidFill>
                <a:latin typeface="Cormorant Garamond Light Bold"/>
              </a:rPr>
              <a:t>Attitudes toward others accessing adherence data:</a:t>
            </a:r>
          </a:p>
          <a:p>
            <a:r>
              <a:rPr lang="en-US" sz="5400" dirty="0">
                <a:solidFill>
                  <a:srgbClr val="000000"/>
                </a:solidFill>
                <a:latin typeface="Cormorant Garamond Light Bold Italics"/>
              </a:rPr>
              <a:t>Acceptability of family members accessing digital pill data, but concerns about friends or others</a:t>
            </a:r>
          </a:p>
        </p:txBody>
      </p:sp>
      <p:sp>
        <p:nvSpPr>
          <p:cNvPr id="6" name="TextBox 6"/>
          <p:cNvSpPr txBox="1"/>
          <p:nvPr/>
        </p:nvSpPr>
        <p:spPr>
          <a:xfrm>
            <a:off x="369573" y="5185818"/>
            <a:ext cx="8867733" cy="2769989"/>
          </a:xfrm>
          <a:prstGeom prst="rect">
            <a:avLst/>
          </a:prstGeom>
        </p:spPr>
        <p:txBody>
          <a:bodyPr lIns="0" tIns="0" rIns="0" bIns="0" rtlCol="0" anchor="t">
            <a:spAutoFit/>
          </a:bodyPr>
          <a:lstStyle/>
          <a:p>
            <a:r>
              <a:rPr lang="en-US" sz="3600" dirty="0">
                <a:solidFill>
                  <a:srgbClr val="000000"/>
                </a:solidFill>
                <a:latin typeface="Cormorant Garamond Light Bold"/>
              </a:rPr>
              <a:t>“My family can see but not my friends that they don't have to say that.” </a:t>
            </a:r>
            <a:endParaRPr lang="en-US" sz="3600" i="1" dirty="0">
              <a:solidFill>
                <a:srgbClr val="000000"/>
              </a:solidFill>
              <a:latin typeface="Cormorant Garamond Light Bold"/>
            </a:endParaRPr>
          </a:p>
          <a:p>
            <a:endParaRPr lang="en-US" sz="3600" dirty="0">
              <a:solidFill>
                <a:srgbClr val="000000"/>
              </a:solidFill>
              <a:latin typeface="Cormorant Garamond Light Bold"/>
            </a:endParaRPr>
          </a:p>
          <a:p>
            <a:r>
              <a:rPr lang="en-US" sz="3600" dirty="0">
                <a:solidFill>
                  <a:srgbClr val="000000"/>
                </a:solidFill>
                <a:latin typeface="Cormorant Garamond Light Bold"/>
              </a:rPr>
              <a:t>“Yes, my family can see there's not a problem. Friends no.” </a:t>
            </a:r>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11962932" y="841060"/>
            <a:ext cx="5742284" cy="8863965"/>
          </a:xfrm>
          <a:prstGeom prst="rect">
            <a:avLst/>
          </a:prstGeom>
        </p:spPr>
        <p:txBody>
          <a:bodyPr wrap="square" lIns="0" tIns="0" rIns="0" bIns="0" rtlCol="0" anchor="t">
            <a:spAutoFit/>
          </a:bodyPr>
          <a:lstStyle/>
          <a:p>
            <a:r>
              <a:rPr lang="en-US" sz="3600" dirty="0">
                <a:solidFill>
                  <a:srgbClr val="000000"/>
                </a:solidFill>
                <a:latin typeface="Cormorant Garamond Light Bold"/>
              </a:rPr>
              <a:t>“I think it's my doctor… people are too judgmental at the end, you don't know who to trust" </a:t>
            </a:r>
          </a:p>
          <a:p>
            <a:endParaRPr lang="en-US" sz="3600" i="1" dirty="0">
              <a:solidFill>
                <a:srgbClr val="000000"/>
              </a:solidFill>
              <a:latin typeface="Cormorant Garamond Light Bold"/>
            </a:endParaRPr>
          </a:p>
          <a:p>
            <a:endParaRPr lang="en-US" sz="3600" i="1" dirty="0">
              <a:solidFill>
                <a:srgbClr val="000000"/>
              </a:solidFill>
              <a:latin typeface="Cormorant Garamond Light Bold"/>
            </a:endParaRPr>
          </a:p>
          <a:p>
            <a:r>
              <a:rPr lang="en-US" sz="3600" dirty="0">
                <a:solidFill>
                  <a:srgbClr val="000000"/>
                </a:solidFill>
                <a:latin typeface="Cormorant Garamond Light Bold"/>
              </a:rPr>
              <a:t>“don't have a problem because I don't hide it. Even them, I will tell them even the numbers, even if they can say that they want to add someone else where you can get these messages, I can still choose someone here in the house. So that they can remind me or they can check if everything is done correctly.” </a:t>
            </a:r>
          </a:p>
          <a:p>
            <a:endParaRPr lang="en-US" sz="3600" i="1" dirty="0">
              <a:solidFill>
                <a:srgbClr val="000000"/>
              </a:solidFill>
              <a:latin typeface="Cormorant Garamond Light Bold"/>
            </a:endParaRPr>
          </a:p>
        </p:txBody>
      </p:sp>
    </p:spTree>
    <p:extLst>
      <p:ext uri="{BB962C8B-B14F-4D97-AF65-F5344CB8AC3E}">
        <p14:creationId xmlns:p14="http://schemas.microsoft.com/office/powerpoint/2010/main" val="36454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100"/>
            <a:ext cx="11655086" cy="5033261"/>
          </a:xfrm>
          <a:prstGeom prst="rect">
            <a:avLst/>
          </a:prstGeom>
          <a:solidFill>
            <a:srgbClr val="38B6FF"/>
          </a:solidFill>
        </p:spPr>
        <p:txBody>
          <a:bodyPr/>
          <a:lstStyle/>
          <a:p>
            <a:endParaRPr lang="en-US"/>
          </a:p>
        </p:txBody>
      </p:sp>
      <p:sp>
        <p:nvSpPr>
          <p:cNvPr id="4" name="TextBox 4"/>
          <p:cNvSpPr txBox="1"/>
          <p:nvPr/>
        </p:nvSpPr>
        <p:spPr>
          <a:xfrm>
            <a:off x="7573650" y="500354"/>
            <a:ext cx="10104750" cy="2492990"/>
          </a:xfrm>
          <a:prstGeom prst="rect">
            <a:avLst/>
          </a:prstGeom>
        </p:spPr>
        <p:txBody>
          <a:bodyPr wrap="square" lIns="0" tIns="0" rIns="0" bIns="0" rtlCol="0" anchor="t">
            <a:spAutoFit/>
          </a:bodyPr>
          <a:lstStyle/>
          <a:p>
            <a:r>
              <a:rPr lang="en-US" sz="5400" dirty="0">
                <a:solidFill>
                  <a:srgbClr val="000000"/>
                </a:solidFill>
                <a:latin typeface="Cormorant Garamond Light Bold"/>
              </a:rPr>
              <a:t>Attitudes toward using digital pill:</a:t>
            </a:r>
          </a:p>
          <a:p>
            <a:r>
              <a:rPr lang="en-US" sz="5400" dirty="0">
                <a:solidFill>
                  <a:srgbClr val="000000"/>
                </a:solidFill>
                <a:latin typeface="Cormorant Garamond Light Bold Italics"/>
              </a:rPr>
              <a:t>Positive attitudes toward use of digital pills during pregnancy/post-partum</a:t>
            </a:r>
          </a:p>
        </p:txBody>
      </p:sp>
      <p:sp>
        <p:nvSpPr>
          <p:cNvPr id="6" name="TextBox 6"/>
          <p:cNvSpPr txBox="1"/>
          <p:nvPr/>
        </p:nvSpPr>
        <p:spPr>
          <a:xfrm>
            <a:off x="6997723" y="5152481"/>
            <a:ext cx="10126320" cy="4431983"/>
          </a:xfrm>
          <a:prstGeom prst="rect">
            <a:avLst/>
          </a:prstGeom>
        </p:spPr>
        <p:txBody>
          <a:bodyPr wrap="square" lIns="0" tIns="0" rIns="0" bIns="0" rtlCol="0" anchor="t">
            <a:spAutoFit/>
          </a:bodyPr>
          <a:lstStyle/>
          <a:p>
            <a:r>
              <a:rPr lang="en-US" sz="3600" dirty="0">
                <a:solidFill>
                  <a:srgbClr val="000000"/>
                </a:solidFill>
                <a:latin typeface="Cormorant Garamond Light Bold"/>
              </a:rPr>
              <a:t>“I wouldn't have a problem. Because it's something that would make me take my pills on time.” </a:t>
            </a:r>
            <a:endParaRPr lang="en-US" sz="3600" b="1" i="1" dirty="0">
              <a:solidFill>
                <a:srgbClr val="000000"/>
              </a:solidFill>
              <a:latin typeface="Cormorant Garamond Light Bold"/>
            </a:endParaRPr>
          </a:p>
          <a:p>
            <a:endParaRPr lang="en-US" sz="3600" i="1" dirty="0">
              <a:solidFill>
                <a:srgbClr val="000000"/>
              </a:solidFill>
              <a:latin typeface="Cormorant Garamond Light Bold"/>
            </a:endParaRPr>
          </a:p>
          <a:p>
            <a:r>
              <a:rPr lang="en-US" sz="3600" dirty="0">
                <a:solidFill>
                  <a:srgbClr val="000000"/>
                </a:solidFill>
                <a:latin typeface="Cormorant Garamond Light Bold"/>
              </a:rPr>
              <a:t>“I’ll feel okay. Because it's going to help me and protect my life. That must come. We'll get used to it as well.”</a:t>
            </a:r>
            <a:r>
              <a:rPr lang="en-US" sz="3600" i="1" dirty="0">
                <a:solidFill>
                  <a:srgbClr val="000000"/>
                </a:solidFill>
                <a:latin typeface="Cormorant Garamond Light Bold"/>
              </a:rPr>
              <a:t> </a:t>
            </a:r>
            <a:endParaRPr lang="en-US" sz="3600" b="1" i="1" dirty="0">
              <a:solidFill>
                <a:srgbClr val="000000"/>
              </a:solidFill>
              <a:latin typeface="Cormorant Garamond Light Bold"/>
            </a:endParaRPr>
          </a:p>
          <a:p>
            <a:endParaRPr lang="en-US" sz="3600" i="1" dirty="0">
              <a:solidFill>
                <a:srgbClr val="000000"/>
              </a:solidFill>
              <a:latin typeface="Cormorant Garamond Light Bold"/>
            </a:endParaRPr>
          </a:p>
          <a:p>
            <a:r>
              <a:rPr lang="en-US" sz="3600" dirty="0">
                <a:solidFill>
                  <a:srgbClr val="000000"/>
                </a:solidFill>
                <a:latin typeface="Cormorant Garamond Light Bold"/>
              </a:rPr>
              <a:t>“I wouldn't have a problem if I used it the way it's supposed to be used.” </a:t>
            </a:r>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6">
            <a:extLst>
              <a:ext uri="{FF2B5EF4-FFF2-40B4-BE49-F238E27FC236}">
                <a16:creationId xmlns:a16="http://schemas.microsoft.com/office/drawing/2014/main" id="{8BCF2C4A-F5E0-DAD9-FEC4-0FEDE400665A}"/>
              </a:ext>
            </a:extLst>
          </p:cNvPr>
          <p:cNvSpPr txBox="1"/>
          <p:nvPr/>
        </p:nvSpPr>
        <p:spPr>
          <a:xfrm>
            <a:off x="276267" y="343034"/>
            <a:ext cx="6347119" cy="8309967"/>
          </a:xfrm>
          <a:prstGeom prst="rect">
            <a:avLst/>
          </a:prstGeom>
        </p:spPr>
        <p:txBody>
          <a:bodyPr wrap="square" lIns="0" tIns="0" rIns="0" bIns="0" rtlCol="0" anchor="t">
            <a:spAutoFit/>
          </a:bodyPr>
          <a:lstStyle/>
          <a:p>
            <a:r>
              <a:rPr lang="en-US" sz="3600" dirty="0">
                <a:solidFill>
                  <a:srgbClr val="000000"/>
                </a:solidFill>
                <a:latin typeface="Cormorant Garamond Light Bold"/>
              </a:rPr>
              <a:t>“I would feel good, because now I know. You can't just use something that you don't know. It's good to use something that you know, so that it can be easy for you, even when you are using it so that you can take your pills on time. And you know how to wear the reader and everything... I wouldn't see it any problem. Everything is easy. Now no one has to be taking pains or stress about going to the clinic. Afraid of the needles, some people don't like needles, so it would be just easy for anyone to do that.” </a:t>
            </a:r>
            <a:endParaRPr lang="en-US" sz="3600" i="1" dirty="0">
              <a:solidFill>
                <a:srgbClr val="000000"/>
              </a:solidFill>
              <a:latin typeface="Cormorant Garamond Light Bold"/>
            </a:endParaRPr>
          </a:p>
        </p:txBody>
      </p:sp>
    </p:spTree>
    <p:extLst>
      <p:ext uri="{BB962C8B-B14F-4D97-AF65-F5344CB8AC3E}">
        <p14:creationId xmlns:p14="http://schemas.microsoft.com/office/powerpoint/2010/main" val="1791151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38099"/>
            <a:ext cx="18288000" cy="4114800"/>
          </a:xfrm>
          <a:prstGeom prst="rect">
            <a:avLst/>
          </a:prstGeom>
          <a:solidFill>
            <a:srgbClr val="38B6FF"/>
          </a:solidFill>
        </p:spPr>
        <p:txBody>
          <a:bodyPr/>
          <a:lstStyle/>
          <a:p>
            <a:endParaRPr lang="en-US"/>
          </a:p>
        </p:txBody>
      </p:sp>
      <p:sp>
        <p:nvSpPr>
          <p:cNvPr id="4" name="TextBox 4"/>
          <p:cNvSpPr txBox="1"/>
          <p:nvPr/>
        </p:nvSpPr>
        <p:spPr>
          <a:xfrm>
            <a:off x="838200" y="500354"/>
            <a:ext cx="16840200" cy="2492990"/>
          </a:xfrm>
          <a:prstGeom prst="rect">
            <a:avLst/>
          </a:prstGeom>
        </p:spPr>
        <p:txBody>
          <a:bodyPr wrap="square" lIns="0" tIns="0" rIns="0" bIns="0" rtlCol="0" anchor="t">
            <a:spAutoFit/>
          </a:bodyPr>
          <a:lstStyle/>
          <a:p>
            <a:r>
              <a:rPr lang="en-US" sz="5400" dirty="0">
                <a:solidFill>
                  <a:srgbClr val="000000"/>
                </a:solidFill>
                <a:latin typeface="Cormorant Garamond Light Bold"/>
              </a:rPr>
              <a:t>Attitudes toward using digital pill:</a:t>
            </a:r>
          </a:p>
          <a:p>
            <a:r>
              <a:rPr lang="en-US" sz="5400" dirty="0">
                <a:solidFill>
                  <a:srgbClr val="000000"/>
                </a:solidFill>
                <a:latin typeface="Cormorant Garamond Light Bold Italics"/>
              </a:rPr>
              <a:t>Concern about adverse effects of digital pills and the use of the neck-worn reader as barriers to use </a:t>
            </a:r>
          </a:p>
        </p:txBody>
      </p:sp>
      <p:sp>
        <p:nvSpPr>
          <p:cNvPr id="6" name="TextBox 6"/>
          <p:cNvSpPr txBox="1"/>
          <p:nvPr/>
        </p:nvSpPr>
        <p:spPr>
          <a:xfrm>
            <a:off x="838200" y="4615154"/>
            <a:ext cx="8867733" cy="4431983"/>
          </a:xfrm>
          <a:prstGeom prst="rect">
            <a:avLst/>
          </a:prstGeom>
        </p:spPr>
        <p:txBody>
          <a:bodyPr lIns="0" tIns="0" rIns="0" bIns="0" rtlCol="0" anchor="t">
            <a:spAutoFit/>
          </a:bodyPr>
          <a:lstStyle/>
          <a:p>
            <a:r>
              <a:rPr lang="en-US" sz="3600" dirty="0">
                <a:solidFill>
                  <a:srgbClr val="000000"/>
                </a:solidFill>
                <a:latin typeface="Cormorant Garamond Light Bold"/>
              </a:rPr>
              <a:t>“Since it's still new and no one has it I don't want to lie. Because we'll see how long is taking with you? Is it wasting your time and you taking it a certain time? And that pin inside like is it going to affect you? Or maybe if it's going to make you have </a:t>
            </a:r>
            <a:r>
              <a:rPr lang="en-US" sz="3600" dirty="0" err="1">
                <a:solidFill>
                  <a:srgbClr val="000000"/>
                </a:solidFill>
                <a:latin typeface="Cormorant Garamond Light Bold"/>
              </a:rPr>
              <a:t>diarrhoea</a:t>
            </a:r>
            <a:r>
              <a:rPr lang="en-US" sz="3600" dirty="0">
                <a:solidFill>
                  <a:srgbClr val="000000"/>
                </a:solidFill>
                <a:latin typeface="Cormorant Garamond Light Bold"/>
              </a:rPr>
              <a:t> or what we'll see by then for now, I don't want to lie I don't want to say anything.” </a:t>
            </a:r>
          </a:p>
          <a:p>
            <a:endParaRPr lang="en-US" sz="3600" i="1" dirty="0">
              <a:solidFill>
                <a:srgbClr val="000000"/>
              </a:solidFill>
              <a:latin typeface="Cormorant Garamond Light Bold"/>
            </a:endParaRPr>
          </a:p>
        </p:txBody>
      </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F4E45A-42DB-CF9B-4A0C-180D1B4C4AD3}"/>
              </a:ext>
            </a:extLst>
          </p:cNvPr>
          <p:cNvSpPr txBox="1"/>
          <p:nvPr/>
        </p:nvSpPr>
        <p:spPr>
          <a:xfrm>
            <a:off x="11094078" y="5999711"/>
            <a:ext cx="6029972" cy="1200329"/>
          </a:xfrm>
          <a:prstGeom prst="rect">
            <a:avLst/>
          </a:prstGeom>
          <a:noFill/>
        </p:spPr>
        <p:txBody>
          <a:bodyPr wrap="square" rtlCol="0">
            <a:spAutoFit/>
          </a:bodyPr>
          <a:lstStyle/>
          <a:p>
            <a:r>
              <a:rPr lang="en-US" sz="3600" dirty="0">
                <a:solidFill>
                  <a:srgbClr val="000000"/>
                </a:solidFill>
                <a:latin typeface="Cormorant Garamond Light Bold"/>
              </a:rPr>
              <a:t>“Yes, the reason is that thing on the on the neck.” </a:t>
            </a:r>
          </a:p>
        </p:txBody>
      </p:sp>
    </p:spTree>
    <p:extLst>
      <p:ext uri="{BB962C8B-B14F-4D97-AF65-F5344CB8AC3E}">
        <p14:creationId xmlns:p14="http://schemas.microsoft.com/office/powerpoint/2010/main" val="2097062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0"/>
            <a:ext cx="11655086" cy="5033261"/>
          </a:xfrm>
          <a:prstGeom prst="rect">
            <a:avLst/>
          </a:prstGeom>
          <a:solidFill>
            <a:srgbClr val="38B6FF"/>
          </a:solidFill>
        </p:spPr>
        <p:txBody>
          <a:bodyPr/>
          <a:lstStyle/>
          <a:p>
            <a:endParaRPr lang="en-US"/>
          </a:p>
        </p:txBody>
      </p:sp>
      <p:sp>
        <p:nvSpPr>
          <p:cNvPr id="4" name="TextBox 4"/>
          <p:cNvSpPr txBox="1"/>
          <p:nvPr/>
        </p:nvSpPr>
        <p:spPr>
          <a:xfrm>
            <a:off x="7611750" y="310444"/>
            <a:ext cx="9647550" cy="3935180"/>
          </a:xfrm>
          <a:prstGeom prst="rect">
            <a:avLst/>
          </a:prstGeom>
        </p:spPr>
        <p:txBody>
          <a:bodyPr lIns="0" tIns="0" rIns="0" bIns="0" rtlCol="0" anchor="t">
            <a:spAutoFit/>
          </a:bodyPr>
          <a:lstStyle/>
          <a:p>
            <a:pPr>
              <a:lnSpc>
                <a:spcPts val="10564"/>
              </a:lnSpc>
            </a:pPr>
            <a:r>
              <a:rPr lang="en-US" sz="5400" dirty="0">
                <a:solidFill>
                  <a:srgbClr val="000000"/>
                </a:solidFill>
                <a:latin typeface="Cormorant Garamond Light Bold"/>
              </a:rPr>
              <a:t>South Africa has the largest number of people with HIV (PWH) in the world</a:t>
            </a:r>
            <a:endParaRPr lang="en-US" sz="5400" dirty="0">
              <a:solidFill>
                <a:srgbClr val="000000"/>
              </a:solidFill>
              <a:latin typeface="Cormorant Garamond Light Bold Italics"/>
            </a:endParaRPr>
          </a:p>
        </p:txBody>
      </p:sp>
      <p:grpSp>
        <p:nvGrpSpPr>
          <p:cNvPr id="5" name="Group 5"/>
          <p:cNvGrpSpPr/>
          <p:nvPr/>
        </p:nvGrpSpPr>
        <p:grpSpPr>
          <a:xfrm>
            <a:off x="7611750" y="5524500"/>
            <a:ext cx="9697413" cy="553998"/>
            <a:chOff x="0" y="-108396"/>
            <a:chExt cx="12929884" cy="738664"/>
          </a:xfrm>
        </p:grpSpPr>
        <p:sp>
          <p:nvSpPr>
            <p:cNvPr id="6" name="TextBox 6"/>
            <p:cNvSpPr txBox="1"/>
            <p:nvPr/>
          </p:nvSpPr>
          <p:spPr>
            <a:xfrm>
              <a:off x="1106240" y="-108396"/>
              <a:ext cx="11823644" cy="738664"/>
            </a:xfrm>
            <a:prstGeom prst="rect">
              <a:avLst/>
            </a:prstGeom>
          </p:spPr>
          <p:txBody>
            <a:bodyPr lIns="0" tIns="0" rIns="0" bIns="0" rtlCol="0" anchor="t">
              <a:spAutoFit/>
            </a:bodyPr>
            <a:lstStyle/>
            <a:p>
              <a:r>
                <a:rPr lang="en-US" sz="3600" dirty="0">
                  <a:solidFill>
                    <a:srgbClr val="000000"/>
                  </a:solidFill>
                  <a:latin typeface="Cormorant Garamond Light Bold"/>
                </a:rPr>
                <a:t>HIV prevalence of 19.1%</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grpSp>
        <p:nvGrpSpPr>
          <p:cNvPr id="8" name="Group 8"/>
          <p:cNvGrpSpPr/>
          <p:nvPr/>
        </p:nvGrpSpPr>
        <p:grpSpPr>
          <a:xfrm>
            <a:off x="7611750" y="6743700"/>
            <a:ext cx="9697413" cy="554000"/>
            <a:chOff x="0" y="6518"/>
            <a:chExt cx="12929884" cy="738667"/>
          </a:xfrm>
        </p:grpSpPr>
        <p:sp>
          <p:nvSpPr>
            <p:cNvPr id="9" name="TextBox 9"/>
            <p:cNvSpPr txBox="1"/>
            <p:nvPr/>
          </p:nvSpPr>
          <p:spPr>
            <a:xfrm>
              <a:off x="1106240" y="6518"/>
              <a:ext cx="11823644" cy="738667"/>
            </a:xfrm>
            <a:prstGeom prst="rect">
              <a:avLst/>
            </a:prstGeom>
          </p:spPr>
          <p:txBody>
            <a:bodyPr lIns="0" tIns="0" rIns="0" bIns="0" rtlCol="0" anchor="t">
              <a:spAutoFit/>
            </a:bodyPr>
            <a:lstStyle/>
            <a:p>
              <a:r>
                <a:rPr lang="en-US" sz="3600" dirty="0">
                  <a:solidFill>
                    <a:srgbClr val="000000"/>
                  </a:solidFill>
                  <a:latin typeface="Cormorant Garamond Light Bold"/>
                </a:rPr>
                <a:t>79,000 AIDS-related deaths in 2020</a:t>
              </a:r>
            </a:p>
          </p:txBody>
        </p:sp>
        <p:sp>
          <p:nvSpPr>
            <p:cNvPr id="10" name="TextBox 10"/>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grpSp>
        <p:nvGrpSpPr>
          <p:cNvPr id="11" name="Group 11"/>
          <p:cNvGrpSpPr/>
          <p:nvPr/>
        </p:nvGrpSpPr>
        <p:grpSpPr>
          <a:xfrm>
            <a:off x="7611750" y="7880509"/>
            <a:ext cx="9304651" cy="2215991"/>
            <a:chOff x="0" y="-28575"/>
            <a:chExt cx="12406201" cy="2954655"/>
          </a:xfrm>
        </p:grpSpPr>
        <p:sp>
          <p:nvSpPr>
            <p:cNvPr id="12" name="TextBox 12"/>
            <p:cNvSpPr txBox="1"/>
            <p:nvPr/>
          </p:nvSpPr>
          <p:spPr>
            <a:xfrm>
              <a:off x="1106241" y="-28575"/>
              <a:ext cx="11299960" cy="2954655"/>
            </a:xfrm>
            <a:prstGeom prst="rect">
              <a:avLst/>
            </a:prstGeom>
          </p:spPr>
          <p:txBody>
            <a:bodyPr wrap="square" lIns="0" tIns="0" rIns="0" bIns="0" rtlCol="0" anchor="t">
              <a:spAutoFit/>
            </a:bodyPr>
            <a:lstStyle/>
            <a:p>
              <a:r>
                <a:rPr lang="en-US" sz="3600" dirty="0">
                  <a:solidFill>
                    <a:srgbClr val="000000"/>
                  </a:solidFill>
                  <a:latin typeface="Cormorant Garamond Light Bold"/>
                </a:rPr>
                <a:t>UNAIDS 90-90-90 goals: 15% of PWH in SA do not know their status, 30% are not on antiretroviral therapy (ART), and 12% have unsuppressed viral load</a:t>
              </a:r>
            </a:p>
          </p:txBody>
        </p:sp>
        <p:sp>
          <p:nvSpPr>
            <p:cNvPr id="13" name="TextBox 13"/>
            <p:cNvSpPr txBox="1"/>
            <p:nvPr/>
          </p:nvSpPr>
          <p:spPr>
            <a:xfrm>
              <a:off x="0" y="688328"/>
              <a:ext cx="729232" cy="503173"/>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03</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B7B0186-97A8-A51D-6322-9FA8DD0EE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415" y="2933701"/>
            <a:ext cx="5386152" cy="4039616"/>
          </a:xfrm>
          <a:prstGeom prst="rect">
            <a:avLst/>
          </a:prstGeom>
        </p:spPr>
      </p:pic>
      <p:sp>
        <p:nvSpPr>
          <p:cNvPr id="14" name="TextBox 13">
            <a:extLst>
              <a:ext uri="{FF2B5EF4-FFF2-40B4-BE49-F238E27FC236}">
                <a16:creationId xmlns:a16="http://schemas.microsoft.com/office/drawing/2014/main" id="{02148EA9-12D1-9AB8-12A5-3FD8C49D0405}"/>
              </a:ext>
            </a:extLst>
          </p:cNvPr>
          <p:cNvSpPr txBox="1"/>
          <p:nvPr/>
        </p:nvSpPr>
        <p:spPr>
          <a:xfrm>
            <a:off x="0" y="9587925"/>
            <a:ext cx="6587423" cy="338554"/>
          </a:xfrm>
          <a:prstGeom prst="rect">
            <a:avLst/>
          </a:prstGeom>
          <a:noFill/>
        </p:spPr>
        <p:txBody>
          <a:bodyPr wrap="square" rtlCol="0">
            <a:spAutoFit/>
          </a:bodyPr>
          <a:lstStyle/>
          <a:p>
            <a:r>
              <a:rPr lang="en-US" sz="1600" i="1" dirty="0">
                <a:latin typeface="Book Antiqua" panose="02040602050305030304" pitchFamily="18" charset="0"/>
              </a:rPr>
              <a:t>CDC, 2021; </a:t>
            </a:r>
            <a:r>
              <a:rPr lang="en-US" sz="1600" i="1" dirty="0" err="1">
                <a:latin typeface="Book Antiqua" panose="02040602050305030304" pitchFamily="18" charset="0"/>
              </a:rPr>
              <a:t>Simbayi</a:t>
            </a:r>
            <a:r>
              <a:rPr lang="en-US" sz="1600" i="1" dirty="0">
                <a:latin typeface="Book Antiqua" panose="02040602050305030304" pitchFamily="18" charset="0"/>
              </a:rPr>
              <a:t> et al., 2017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
        <p:nvSpPr>
          <p:cNvPr id="2" name="TextBox 2"/>
          <p:cNvSpPr txBox="1"/>
          <p:nvPr/>
        </p:nvSpPr>
        <p:spPr>
          <a:xfrm>
            <a:off x="2438400" y="4179855"/>
            <a:ext cx="12169463" cy="1778949"/>
          </a:xfrm>
          <a:prstGeom prst="rect">
            <a:avLst/>
          </a:prstGeom>
        </p:spPr>
        <p:txBody>
          <a:bodyPr lIns="0" tIns="0" rIns="0" bIns="0" rtlCol="0" anchor="t">
            <a:spAutoFit/>
          </a:bodyPr>
          <a:lstStyle/>
          <a:p>
            <a:pPr>
              <a:lnSpc>
                <a:spcPts val="14277"/>
              </a:lnSpc>
            </a:pPr>
            <a:r>
              <a:rPr lang="en-US" sz="11067" dirty="0">
                <a:solidFill>
                  <a:srgbClr val="000000"/>
                </a:solidFill>
                <a:latin typeface="Cormorant Garamond Light Bold Italics"/>
              </a:rPr>
              <a:t>Discussion</a:t>
            </a:r>
            <a:endParaRPr lang="en-US" sz="11067" dirty="0">
              <a:solidFill>
                <a:srgbClr val="000000"/>
              </a:solidFill>
              <a:latin typeface="Cormorant Garamond Light Bold"/>
            </a:endParaRPr>
          </a:p>
        </p:txBody>
      </p:sp>
      <p:grpSp>
        <p:nvGrpSpPr>
          <p:cNvPr id="3" name="Group 3"/>
          <p:cNvGrpSpPr/>
          <p:nvPr/>
        </p:nvGrpSpPr>
        <p:grpSpPr>
          <a:xfrm>
            <a:off x="16701156" y="5068957"/>
            <a:ext cx="558144" cy="149087"/>
            <a:chOff x="0" y="0"/>
            <a:chExt cx="1901825" cy="508000"/>
          </a:xfrm>
        </p:grpSpPr>
        <p:sp>
          <p:nvSpPr>
            <p:cNvPr id="4" name="Freeform 4"/>
            <p:cNvSpPr/>
            <p:nvPr/>
          </p:nvSpPr>
          <p:spPr>
            <a:xfrm>
              <a:off x="0" y="215900"/>
              <a:ext cx="1605915" cy="76200"/>
            </a:xfrm>
            <a:custGeom>
              <a:avLst/>
              <a:gdLst/>
              <a:ahLst/>
              <a:cxnLst/>
              <a:rect l="l" t="t" r="r" b="b"/>
              <a:pathLst>
                <a:path w="1605915" h="76200">
                  <a:moveTo>
                    <a:pt x="0" y="0"/>
                  </a:moveTo>
                  <a:lnTo>
                    <a:pt x="1605915" y="0"/>
                  </a:lnTo>
                  <a:lnTo>
                    <a:pt x="1605915" y="76200"/>
                  </a:lnTo>
                  <a:lnTo>
                    <a:pt x="0" y="76200"/>
                  </a:lnTo>
                  <a:close/>
                </a:path>
              </a:pathLst>
            </a:custGeom>
            <a:solidFill>
              <a:srgbClr val="000000"/>
            </a:solidFill>
          </p:spPr>
          <p:txBody>
            <a:bodyPr/>
            <a:lstStyle/>
            <a:p>
              <a:endParaRPr lang="en-US"/>
            </a:p>
          </p:txBody>
        </p:sp>
        <p:sp>
          <p:nvSpPr>
            <p:cNvPr id="5" name="Freeform 5"/>
            <p:cNvSpPr/>
            <p:nvPr/>
          </p:nvSpPr>
          <p:spPr>
            <a:xfrm>
              <a:off x="1527175" y="1270"/>
              <a:ext cx="374650" cy="505460"/>
            </a:xfrm>
            <a:custGeom>
              <a:avLst/>
              <a:gdLst/>
              <a:ahLst/>
              <a:cxnLst/>
              <a:rect l="l" t="t" r="r" b="b"/>
              <a:pathLst>
                <a:path w="374650" h="505460">
                  <a:moveTo>
                    <a:pt x="0" y="505460"/>
                  </a:moveTo>
                  <a:lnTo>
                    <a:pt x="0" y="0"/>
                  </a:lnTo>
                  <a:lnTo>
                    <a:pt x="374650" y="252730"/>
                  </a:lnTo>
                  <a:close/>
                </a:path>
              </a:pathLst>
            </a:custGeom>
            <a:solidFill>
              <a:srgbClr val="000000"/>
            </a:solidFill>
          </p:spPr>
          <p:txBody>
            <a:bodyPr/>
            <a:lstStyle/>
            <a:p>
              <a:endParaRPr lang="en-US"/>
            </a:p>
          </p:txBody>
        </p:sp>
      </p:grpSp>
    </p:spTree>
    <p:extLst>
      <p:ext uri="{BB962C8B-B14F-4D97-AF65-F5344CB8AC3E}">
        <p14:creationId xmlns:p14="http://schemas.microsoft.com/office/powerpoint/2010/main" val="2193180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4762"/>
            <a:ext cx="11655086" cy="4081462"/>
          </a:xfrm>
          <a:prstGeom prst="rect">
            <a:avLst/>
          </a:prstGeom>
          <a:solidFill>
            <a:srgbClr val="38B6FF"/>
          </a:solidFill>
        </p:spPr>
        <p:txBody>
          <a:bodyPr/>
          <a:lstStyle/>
          <a:p>
            <a:endParaRPr lang="en-US"/>
          </a:p>
        </p:txBody>
      </p:sp>
      <p:sp>
        <p:nvSpPr>
          <p:cNvPr id="4" name="TextBox 4"/>
          <p:cNvSpPr txBox="1"/>
          <p:nvPr/>
        </p:nvSpPr>
        <p:spPr>
          <a:xfrm>
            <a:off x="7573650" y="500354"/>
            <a:ext cx="9647550" cy="3323987"/>
          </a:xfrm>
          <a:prstGeom prst="rect">
            <a:avLst/>
          </a:prstGeom>
        </p:spPr>
        <p:txBody>
          <a:bodyPr lIns="0" tIns="0" rIns="0" bIns="0" rtlCol="0" anchor="t">
            <a:spAutoFit/>
          </a:bodyPr>
          <a:lstStyle/>
          <a:p>
            <a:r>
              <a:rPr lang="en-US" sz="7200" dirty="0">
                <a:solidFill>
                  <a:srgbClr val="000000"/>
                </a:solidFill>
                <a:latin typeface="Cormorant Garamond Light Bold"/>
              </a:rPr>
              <a:t>Most participants were accepting of the Digital Pill System, highlighting:</a:t>
            </a:r>
            <a:endParaRPr lang="en-US" sz="7200" dirty="0">
              <a:solidFill>
                <a:srgbClr val="000000"/>
              </a:solidFill>
              <a:latin typeface="Cormorant Garamond Light Bold Italics"/>
            </a:endParaRPr>
          </a:p>
        </p:txBody>
      </p:sp>
      <p:grpSp>
        <p:nvGrpSpPr>
          <p:cNvPr id="5" name="Group 5"/>
          <p:cNvGrpSpPr/>
          <p:nvPr/>
        </p:nvGrpSpPr>
        <p:grpSpPr>
          <a:xfrm>
            <a:off x="7086600" y="4312503"/>
            <a:ext cx="10037450" cy="1661993"/>
            <a:chOff x="0" y="-385732"/>
            <a:chExt cx="12929884" cy="2215991"/>
          </a:xfrm>
        </p:grpSpPr>
        <p:sp>
          <p:nvSpPr>
            <p:cNvPr id="6" name="TextBox 6"/>
            <p:cNvSpPr txBox="1"/>
            <p:nvPr/>
          </p:nvSpPr>
          <p:spPr>
            <a:xfrm>
              <a:off x="1106241" y="-385732"/>
              <a:ext cx="11823643" cy="2215991"/>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Potential for improving adherence by enhancing reminders and providing a summary of recent adherence</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grpSp>
        <p:nvGrpSpPr>
          <p:cNvPr id="8" name="Group 8"/>
          <p:cNvGrpSpPr/>
          <p:nvPr/>
        </p:nvGrpSpPr>
        <p:grpSpPr>
          <a:xfrm>
            <a:off x="7097231" y="8377127"/>
            <a:ext cx="10026809" cy="1107996"/>
            <a:chOff x="0" y="108117"/>
            <a:chExt cx="12929884" cy="796696"/>
          </a:xfrm>
        </p:grpSpPr>
        <p:sp>
          <p:nvSpPr>
            <p:cNvPr id="9" name="TextBox 9"/>
            <p:cNvSpPr txBox="1"/>
            <p:nvPr/>
          </p:nvSpPr>
          <p:spPr>
            <a:xfrm>
              <a:off x="1106239" y="108117"/>
              <a:ext cx="11823645" cy="796696"/>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Perceived benefit of enhancing the health of their child</a:t>
              </a:r>
            </a:p>
          </p:txBody>
        </p:sp>
        <p:sp>
          <p:nvSpPr>
            <p:cNvPr id="10" name="TextBox 10"/>
            <p:cNvSpPr txBox="1"/>
            <p:nvPr/>
          </p:nvSpPr>
          <p:spPr>
            <a:xfrm>
              <a:off x="0" y="202097"/>
              <a:ext cx="729231" cy="28073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03</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8">
            <a:extLst>
              <a:ext uri="{FF2B5EF4-FFF2-40B4-BE49-F238E27FC236}">
                <a16:creationId xmlns:a16="http://schemas.microsoft.com/office/drawing/2014/main" id="{0871130B-4BC6-7618-8AAE-C48726348C30}"/>
              </a:ext>
            </a:extLst>
          </p:cNvPr>
          <p:cNvGrpSpPr/>
          <p:nvPr/>
        </p:nvGrpSpPr>
        <p:grpSpPr>
          <a:xfrm>
            <a:off x="7086599" y="6210299"/>
            <a:ext cx="10037449" cy="1661993"/>
            <a:chOff x="0" y="108117"/>
            <a:chExt cx="12929884" cy="1195044"/>
          </a:xfrm>
        </p:grpSpPr>
        <p:sp>
          <p:nvSpPr>
            <p:cNvPr id="13" name="TextBox 9">
              <a:extLst>
                <a:ext uri="{FF2B5EF4-FFF2-40B4-BE49-F238E27FC236}">
                  <a16:creationId xmlns:a16="http://schemas.microsoft.com/office/drawing/2014/main" id="{389DC0AC-9F53-C08A-7D35-79D36F90E87C}"/>
                </a:ext>
              </a:extLst>
            </p:cNvPr>
            <p:cNvSpPr txBox="1"/>
            <p:nvPr/>
          </p:nvSpPr>
          <p:spPr>
            <a:xfrm>
              <a:off x="1106239" y="108117"/>
              <a:ext cx="11823645" cy="1195044"/>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Increased accountability with clinic providers and potential for reduced frequency of viral load assay and attending the clinic</a:t>
              </a:r>
            </a:p>
          </p:txBody>
        </p:sp>
        <p:sp>
          <p:nvSpPr>
            <p:cNvPr id="29" name="TextBox 10">
              <a:extLst>
                <a:ext uri="{FF2B5EF4-FFF2-40B4-BE49-F238E27FC236}">
                  <a16:creationId xmlns:a16="http://schemas.microsoft.com/office/drawing/2014/main" id="{F34D2F8D-6B1A-BFEA-433B-310982629259}"/>
                </a:ext>
              </a:extLst>
            </p:cNvPr>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pic>
        <p:nvPicPr>
          <p:cNvPr id="14" name="Picture 13" descr="A screenshot of a cell phone&#10;&#10;Description generated with very high confidence">
            <a:extLst>
              <a:ext uri="{FF2B5EF4-FFF2-40B4-BE49-F238E27FC236}">
                <a16:creationId xmlns:a16="http://schemas.microsoft.com/office/drawing/2014/main" id="{A3178C5A-9894-2B60-3099-C4827C6285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292" y="2035969"/>
            <a:ext cx="5926188" cy="5356258"/>
          </a:xfrm>
          <a:prstGeom prst="rect">
            <a:avLst/>
          </a:prstGeom>
        </p:spPr>
      </p:pic>
    </p:spTree>
    <p:extLst>
      <p:ext uri="{BB962C8B-B14F-4D97-AF65-F5344CB8AC3E}">
        <p14:creationId xmlns:p14="http://schemas.microsoft.com/office/powerpoint/2010/main" val="2791725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070761" y="5111178"/>
            <a:ext cx="11178179"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3" name="AutoShape 3"/>
          <p:cNvSpPr/>
          <p:nvPr/>
        </p:nvSpPr>
        <p:spPr>
          <a:xfrm>
            <a:off x="4764" y="0"/>
            <a:ext cx="11655086" cy="5148262"/>
          </a:xfrm>
          <a:prstGeom prst="rect">
            <a:avLst/>
          </a:prstGeom>
          <a:solidFill>
            <a:srgbClr val="38B6FF"/>
          </a:solidFill>
        </p:spPr>
        <p:txBody>
          <a:bodyPr/>
          <a:lstStyle/>
          <a:p>
            <a:endParaRPr lang="en-US"/>
          </a:p>
        </p:txBody>
      </p:sp>
      <p:sp>
        <p:nvSpPr>
          <p:cNvPr id="4" name="TextBox 4"/>
          <p:cNvSpPr txBox="1"/>
          <p:nvPr/>
        </p:nvSpPr>
        <p:spPr>
          <a:xfrm>
            <a:off x="945500" y="505116"/>
            <a:ext cx="9647550" cy="4431983"/>
          </a:xfrm>
          <a:prstGeom prst="rect">
            <a:avLst/>
          </a:prstGeom>
        </p:spPr>
        <p:txBody>
          <a:bodyPr lIns="0" tIns="0" rIns="0" bIns="0" rtlCol="0" anchor="t">
            <a:spAutoFit/>
          </a:bodyPr>
          <a:lstStyle/>
          <a:p>
            <a:r>
              <a:rPr lang="en-US" sz="7200" dirty="0">
                <a:solidFill>
                  <a:srgbClr val="000000"/>
                </a:solidFill>
                <a:latin typeface="Cormorant Garamond Light Bold"/>
              </a:rPr>
              <a:t>Wearing the reader and receiving notifications via message or app were acceptable</a:t>
            </a:r>
            <a:endParaRPr lang="en-US" sz="7200" dirty="0">
              <a:solidFill>
                <a:srgbClr val="000000"/>
              </a:solidFill>
              <a:latin typeface="Cormorant Garamond Light Bold Italics"/>
            </a:endParaRPr>
          </a:p>
        </p:txBody>
      </p:sp>
      <p:grpSp>
        <p:nvGrpSpPr>
          <p:cNvPr id="5" name="Group 5"/>
          <p:cNvGrpSpPr/>
          <p:nvPr/>
        </p:nvGrpSpPr>
        <p:grpSpPr>
          <a:xfrm>
            <a:off x="458450" y="5492557"/>
            <a:ext cx="10037450" cy="1107996"/>
            <a:chOff x="0" y="-385732"/>
            <a:chExt cx="12929884" cy="1477328"/>
          </a:xfrm>
        </p:grpSpPr>
        <p:sp>
          <p:nvSpPr>
            <p:cNvPr id="6" name="TextBox 6"/>
            <p:cNvSpPr txBox="1"/>
            <p:nvPr/>
          </p:nvSpPr>
          <p:spPr>
            <a:xfrm>
              <a:off x="1106241" y="-385732"/>
              <a:ext cx="11823643" cy="1477328"/>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A neck-worn reader for several minutes per day is acceptable</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8">
            <a:extLst>
              <a:ext uri="{FF2B5EF4-FFF2-40B4-BE49-F238E27FC236}">
                <a16:creationId xmlns:a16="http://schemas.microsoft.com/office/drawing/2014/main" id="{0871130B-4BC6-7618-8AAE-C48726348C30}"/>
              </a:ext>
            </a:extLst>
          </p:cNvPr>
          <p:cNvGrpSpPr/>
          <p:nvPr/>
        </p:nvGrpSpPr>
        <p:grpSpPr>
          <a:xfrm>
            <a:off x="458450" y="6970871"/>
            <a:ext cx="10037449" cy="2215991"/>
            <a:chOff x="0" y="108117"/>
            <a:chExt cx="12929884" cy="1593392"/>
          </a:xfrm>
        </p:grpSpPr>
        <p:sp>
          <p:nvSpPr>
            <p:cNvPr id="13" name="TextBox 9">
              <a:extLst>
                <a:ext uri="{FF2B5EF4-FFF2-40B4-BE49-F238E27FC236}">
                  <a16:creationId xmlns:a16="http://schemas.microsoft.com/office/drawing/2014/main" id="{389DC0AC-9F53-C08A-7D35-79D36F90E87C}"/>
                </a:ext>
              </a:extLst>
            </p:cNvPr>
            <p:cNvSpPr txBox="1"/>
            <p:nvPr/>
          </p:nvSpPr>
          <p:spPr>
            <a:xfrm>
              <a:off x="1106239" y="108117"/>
              <a:ext cx="11823645" cy="1593392"/>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Notifications about adherence and reminders for adherence were acceptable, but participants varied in desired frequency. This highlights importance of customizable settings for each user.</a:t>
              </a:r>
            </a:p>
          </p:txBody>
        </p:sp>
        <p:sp>
          <p:nvSpPr>
            <p:cNvPr id="29" name="TextBox 10">
              <a:extLst>
                <a:ext uri="{FF2B5EF4-FFF2-40B4-BE49-F238E27FC236}">
                  <a16:creationId xmlns:a16="http://schemas.microsoft.com/office/drawing/2014/main" id="{F34D2F8D-6B1A-BFEA-433B-310982629259}"/>
                </a:ext>
              </a:extLst>
            </p:cNvPr>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pic>
        <p:nvPicPr>
          <p:cNvPr id="11" name="Picture 10">
            <a:extLst>
              <a:ext uri="{FF2B5EF4-FFF2-40B4-BE49-F238E27FC236}">
                <a16:creationId xmlns:a16="http://schemas.microsoft.com/office/drawing/2014/main" id="{4EEEBA4C-1888-5A8E-79B2-9270E2B03E51}"/>
              </a:ext>
            </a:extLst>
          </p:cNvPr>
          <p:cNvPicPr>
            <a:picLocks noChangeAspect="1"/>
          </p:cNvPicPr>
          <p:nvPr/>
        </p:nvPicPr>
        <p:blipFill rotWithShape="1">
          <a:blip r:embed="rId4">
            <a:extLst>
              <a:ext uri="{28A0092B-C50C-407E-A947-70E740481C1C}">
                <a14:useLocalDpi xmlns:a14="http://schemas.microsoft.com/office/drawing/2010/main" val="0"/>
              </a:ext>
            </a:extLst>
          </a:blip>
          <a:srcRect l="18260" t="20113" r="18880" b="30170"/>
          <a:stretch/>
        </p:blipFill>
        <p:spPr>
          <a:xfrm>
            <a:off x="12371052" y="6094190"/>
            <a:ext cx="4184543" cy="3409628"/>
          </a:xfrm>
          <a:prstGeom prst="rect">
            <a:avLst/>
          </a:prstGeom>
        </p:spPr>
      </p:pic>
      <p:pic>
        <p:nvPicPr>
          <p:cNvPr id="14" name="Picture 13">
            <a:extLst>
              <a:ext uri="{FF2B5EF4-FFF2-40B4-BE49-F238E27FC236}">
                <a16:creationId xmlns:a16="http://schemas.microsoft.com/office/drawing/2014/main" id="{5B835651-3397-F110-8503-DD1DAD2FCD53}"/>
              </a:ext>
            </a:extLst>
          </p:cNvPr>
          <p:cNvPicPr>
            <a:picLocks noChangeAspect="1"/>
          </p:cNvPicPr>
          <p:nvPr/>
        </p:nvPicPr>
        <p:blipFill rotWithShape="1">
          <a:blip r:embed="rId5">
            <a:extLst>
              <a:ext uri="{28A0092B-C50C-407E-A947-70E740481C1C}">
                <a14:useLocalDpi xmlns:a14="http://schemas.microsoft.com/office/drawing/2010/main" val="0"/>
              </a:ext>
            </a:extLst>
          </a:blip>
          <a:srcRect l="39446" t="6328" r="27727" b="17739"/>
          <a:stretch/>
        </p:blipFill>
        <p:spPr>
          <a:xfrm rot="5400000">
            <a:off x="14591654" y="2467105"/>
            <a:ext cx="2185261" cy="5207431"/>
          </a:xfrm>
          <a:prstGeom prst="rect">
            <a:avLst/>
          </a:prstGeom>
        </p:spPr>
      </p:pic>
      <p:pic>
        <p:nvPicPr>
          <p:cNvPr id="15" name="Picture 14">
            <a:extLst>
              <a:ext uri="{FF2B5EF4-FFF2-40B4-BE49-F238E27FC236}">
                <a16:creationId xmlns:a16="http://schemas.microsoft.com/office/drawing/2014/main" id="{21D8800A-27FF-9326-8BE4-1ABB76D25C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903" t="15567" r="29228"/>
          <a:stretch/>
        </p:blipFill>
        <p:spPr bwMode="auto">
          <a:xfrm>
            <a:off x="11943659" y="54519"/>
            <a:ext cx="3499193" cy="4038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641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4762"/>
            <a:ext cx="11655086" cy="4387657"/>
          </a:xfrm>
          <a:prstGeom prst="rect">
            <a:avLst/>
          </a:prstGeom>
          <a:solidFill>
            <a:srgbClr val="38B6FF"/>
          </a:solidFill>
        </p:spPr>
        <p:txBody>
          <a:bodyPr/>
          <a:lstStyle/>
          <a:p>
            <a:endParaRPr lang="en-US"/>
          </a:p>
        </p:txBody>
      </p:sp>
      <p:sp>
        <p:nvSpPr>
          <p:cNvPr id="4" name="TextBox 4"/>
          <p:cNvSpPr txBox="1"/>
          <p:nvPr/>
        </p:nvSpPr>
        <p:spPr>
          <a:xfrm>
            <a:off x="7573650" y="500354"/>
            <a:ext cx="9647550" cy="3693319"/>
          </a:xfrm>
          <a:prstGeom prst="rect">
            <a:avLst/>
          </a:prstGeom>
        </p:spPr>
        <p:txBody>
          <a:bodyPr lIns="0" tIns="0" rIns="0" bIns="0" rtlCol="0" anchor="t">
            <a:spAutoFit/>
          </a:bodyPr>
          <a:lstStyle/>
          <a:p>
            <a:r>
              <a:rPr lang="en-US" sz="6000" dirty="0">
                <a:solidFill>
                  <a:srgbClr val="000000"/>
                </a:solidFill>
                <a:latin typeface="Cormorant Garamond Light Bold"/>
              </a:rPr>
              <a:t>Mostly acceptable for researchers, doctors, other legitimate healthcare staff, and family to accepts DPS data</a:t>
            </a:r>
            <a:endParaRPr lang="en-US" sz="6000" dirty="0">
              <a:solidFill>
                <a:srgbClr val="000000"/>
              </a:solidFill>
              <a:latin typeface="Cormorant Garamond Light Bold Italics"/>
            </a:endParaRPr>
          </a:p>
        </p:txBody>
      </p:sp>
      <p:grpSp>
        <p:nvGrpSpPr>
          <p:cNvPr id="5" name="Group 5"/>
          <p:cNvGrpSpPr/>
          <p:nvPr/>
        </p:nvGrpSpPr>
        <p:grpSpPr>
          <a:xfrm>
            <a:off x="7086600" y="4797504"/>
            <a:ext cx="10037450" cy="1661993"/>
            <a:chOff x="0" y="-385732"/>
            <a:chExt cx="12929884" cy="2215991"/>
          </a:xfrm>
        </p:grpSpPr>
        <p:sp>
          <p:nvSpPr>
            <p:cNvPr id="6" name="TextBox 6"/>
            <p:cNvSpPr txBox="1"/>
            <p:nvPr/>
          </p:nvSpPr>
          <p:spPr>
            <a:xfrm>
              <a:off x="1106241" y="-385732"/>
              <a:ext cx="11823643" cy="2215991"/>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Participants highlighted the importance of having a legitimate medical need to access DPS data, and the use of added security features (like login pins)</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8">
            <a:extLst>
              <a:ext uri="{FF2B5EF4-FFF2-40B4-BE49-F238E27FC236}">
                <a16:creationId xmlns:a16="http://schemas.microsoft.com/office/drawing/2014/main" id="{0871130B-4BC6-7618-8AAE-C48726348C30}"/>
              </a:ext>
            </a:extLst>
          </p:cNvPr>
          <p:cNvGrpSpPr/>
          <p:nvPr/>
        </p:nvGrpSpPr>
        <p:grpSpPr>
          <a:xfrm>
            <a:off x="7086600" y="6966109"/>
            <a:ext cx="10037449" cy="2769989"/>
            <a:chOff x="0" y="108117"/>
            <a:chExt cx="12929884" cy="1991740"/>
          </a:xfrm>
        </p:grpSpPr>
        <p:sp>
          <p:nvSpPr>
            <p:cNvPr id="13" name="TextBox 9">
              <a:extLst>
                <a:ext uri="{FF2B5EF4-FFF2-40B4-BE49-F238E27FC236}">
                  <a16:creationId xmlns:a16="http://schemas.microsoft.com/office/drawing/2014/main" id="{389DC0AC-9F53-C08A-7D35-79D36F90E87C}"/>
                </a:ext>
              </a:extLst>
            </p:cNvPr>
            <p:cNvSpPr txBox="1"/>
            <p:nvPr/>
          </p:nvSpPr>
          <p:spPr>
            <a:xfrm>
              <a:off x="1106239" y="108117"/>
              <a:ext cx="11823645" cy="1991740"/>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Trusted family members having the ability to access data was viewed as an enhanced form of social support, but participants emphasized the importance of autonomy and choice in selecting individuals with whom to shared data</a:t>
              </a:r>
            </a:p>
          </p:txBody>
        </p:sp>
        <p:sp>
          <p:nvSpPr>
            <p:cNvPr id="29" name="TextBox 10">
              <a:extLst>
                <a:ext uri="{FF2B5EF4-FFF2-40B4-BE49-F238E27FC236}">
                  <a16:creationId xmlns:a16="http://schemas.microsoft.com/office/drawing/2014/main" id="{F34D2F8D-6B1A-BFEA-433B-310982629259}"/>
                </a:ext>
              </a:extLst>
            </p:cNvPr>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pic>
        <p:nvPicPr>
          <p:cNvPr id="9" name="Picture 8" descr="Chart, scatter chart&#10;&#10;Description automatically generated">
            <a:extLst>
              <a:ext uri="{FF2B5EF4-FFF2-40B4-BE49-F238E27FC236}">
                <a16:creationId xmlns:a16="http://schemas.microsoft.com/office/drawing/2014/main" id="{2E2B03E0-7B10-B376-9B03-1247D2FE3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8" y="6186350"/>
            <a:ext cx="6633527" cy="3571899"/>
          </a:xfrm>
          <a:prstGeom prst="rect">
            <a:avLst/>
          </a:prstGeom>
        </p:spPr>
      </p:pic>
      <p:pic>
        <p:nvPicPr>
          <p:cNvPr id="14" name="Picture 13" descr="Chart&#10;&#10;Description automatically generated">
            <a:extLst>
              <a:ext uri="{FF2B5EF4-FFF2-40B4-BE49-F238E27FC236}">
                <a16:creationId xmlns:a16="http://schemas.microsoft.com/office/drawing/2014/main" id="{C8368E67-4E5A-6E1D-7AC7-4934FDC7D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90" y="1409700"/>
            <a:ext cx="6288996" cy="3200400"/>
          </a:xfrm>
          <a:prstGeom prst="rect">
            <a:avLst/>
          </a:prstGeom>
        </p:spPr>
      </p:pic>
    </p:spTree>
    <p:extLst>
      <p:ext uri="{BB962C8B-B14F-4D97-AF65-F5344CB8AC3E}">
        <p14:creationId xmlns:p14="http://schemas.microsoft.com/office/powerpoint/2010/main" val="1470017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070761" y="5111178"/>
            <a:ext cx="11178179" cy="0"/>
          </a:xfrm>
          <a:prstGeom prst="line">
            <a:avLst/>
          </a:prstGeom>
          <a:ln w="9525" cap="rnd">
            <a:solidFill>
              <a:srgbClr val="000000"/>
            </a:solidFill>
            <a:prstDash val="solid"/>
            <a:headEnd type="none" w="sm" len="sm"/>
            <a:tailEnd type="none" w="sm" len="sm"/>
          </a:ln>
        </p:spPr>
        <p:txBody>
          <a:bodyPr/>
          <a:lstStyle/>
          <a:p>
            <a:endParaRPr lang="en-US" dirty="0"/>
          </a:p>
        </p:txBody>
      </p:sp>
      <p:sp>
        <p:nvSpPr>
          <p:cNvPr id="3" name="AutoShape 3"/>
          <p:cNvSpPr/>
          <p:nvPr/>
        </p:nvSpPr>
        <p:spPr>
          <a:xfrm>
            <a:off x="4764" y="-1"/>
            <a:ext cx="11655086" cy="5121765"/>
          </a:xfrm>
          <a:prstGeom prst="rect">
            <a:avLst/>
          </a:prstGeom>
          <a:solidFill>
            <a:srgbClr val="38B6FF"/>
          </a:solidFill>
        </p:spPr>
        <p:txBody>
          <a:bodyPr/>
          <a:lstStyle/>
          <a:p>
            <a:endParaRPr lang="en-US"/>
          </a:p>
        </p:txBody>
      </p:sp>
      <p:sp>
        <p:nvSpPr>
          <p:cNvPr id="4" name="TextBox 4"/>
          <p:cNvSpPr txBox="1"/>
          <p:nvPr/>
        </p:nvSpPr>
        <p:spPr>
          <a:xfrm>
            <a:off x="945500" y="505116"/>
            <a:ext cx="9647550" cy="4616648"/>
          </a:xfrm>
          <a:prstGeom prst="rect">
            <a:avLst/>
          </a:prstGeom>
        </p:spPr>
        <p:txBody>
          <a:bodyPr lIns="0" tIns="0" rIns="0" bIns="0" rtlCol="0" anchor="t">
            <a:spAutoFit/>
          </a:bodyPr>
          <a:lstStyle/>
          <a:p>
            <a:r>
              <a:rPr lang="en-US" sz="6000" dirty="0">
                <a:solidFill>
                  <a:srgbClr val="000000"/>
                </a:solidFill>
                <a:latin typeface="Cormorant Garamond Light Bold"/>
              </a:rPr>
              <a:t>Concerns about the DPS included safety, potential adverse effects of the sensor on mother and child, and the size of the pill</a:t>
            </a:r>
            <a:endParaRPr lang="en-US" sz="6000" dirty="0">
              <a:solidFill>
                <a:srgbClr val="000000"/>
              </a:solidFill>
              <a:latin typeface="Cormorant Garamond Light Bold Italics"/>
            </a:endParaRPr>
          </a:p>
        </p:txBody>
      </p:sp>
      <p:grpSp>
        <p:nvGrpSpPr>
          <p:cNvPr id="5" name="Group 5"/>
          <p:cNvGrpSpPr/>
          <p:nvPr/>
        </p:nvGrpSpPr>
        <p:grpSpPr>
          <a:xfrm>
            <a:off x="458450" y="5492557"/>
            <a:ext cx="10037450" cy="1107996"/>
            <a:chOff x="0" y="-385732"/>
            <a:chExt cx="12929884" cy="1477328"/>
          </a:xfrm>
        </p:grpSpPr>
        <p:sp>
          <p:nvSpPr>
            <p:cNvPr id="6" name="TextBox 6"/>
            <p:cNvSpPr txBox="1"/>
            <p:nvPr/>
          </p:nvSpPr>
          <p:spPr>
            <a:xfrm>
              <a:off x="1106241" y="-385732"/>
              <a:ext cx="11823643" cy="1477328"/>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Education components regarding adverse effects and safety will be important in future DPS roll-out</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8">
            <a:extLst>
              <a:ext uri="{FF2B5EF4-FFF2-40B4-BE49-F238E27FC236}">
                <a16:creationId xmlns:a16="http://schemas.microsoft.com/office/drawing/2014/main" id="{0871130B-4BC6-7618-8AAE-C48726348C30}"/>
              </a:ext>
            </a:extLst>
          </p:cNvPr>
          <p:cNvGrpSpPr/>
          <p:nvPr/>
        </p:nvGrpSpPr>
        <p:grpSpPr>
          <a:xfrm>
            <a:off x="458450" y="6970871"/>
            <a:ext cx="10037449" cy="2215991"/>
            <a:chOff x="0" y="108117"/>
            <a:chExt cx="12929884" cy="1593392"/>
          </a:xfrm>
        </p:grpSpPr>
        <p:sp>
          <p:nvSpPr>
            <p:cNvPr id="13" name="TextBox 9">
              <a:extLst>
                <a:ext uri="{FF2B5EF4-FFF2-40B4-BE49-F238E27FC236}">
                  <a16:creationId xmlns:a16="http://schemas.microsoft.com/office/drawing/2014/main" id="{389DC0AC-9F53-C08A-7D35-79D36F90E87C}"/>
                </a:ext>
              </a:extLst>
            </p:cNvPr>
            <p:cNvSpPr txBox="1"/>
            <p:nvPr/>
          </p:nvSpPr>
          <p:spPr>
            <a:xfrm>
              <a:off x="1106239" y="108117"/>
              <a:ext cx="11823645" cy="1593392"/>
            </a:xfrm>
            <a:prstGeom prst="rect">
              <a:avLst/>
            </a:prstGeom>
          </p:spPr>
          <p:txBody>
            <a:bodyPr lIns="0" tIns="0" rIns="0" bIns="0" rtlCol="0" anchor="t">
              <a:spAutoFit/>
            </a:bodyPr>
            <a:lstStyle/>
            <a:p>
              <a:pPr>
                <a:spcBef>
                  <a:spcPts val="1200"/>
                </a:spcBef>
              </a:pPr>
              <a:r>
                <a:rPr lang="en-US" sz="3600" dirty="0">
                  <a:solidFill>
                    <a:srgbClr val="000000"/>
                  </a:solidFill>
                  <a:latin typeface="Cormorant Garamond Light Bold"/>
                </a:rPr>
                <a:t>Need to emphasize autonomy and personal choice in use of DPS. Due to the novel nature of this technology, participants may need several introductions to DPS</a:t>
              </a:r>
            </a:p>
          </p:txBody>
        </p:sp>
        <p:sp>
          <p:nvSpPr>
            <p:cNvPr id="29" name="TextBox 10">
              <a:extLst>
                <a:ext uri="{FF2B5EF4-FFF2-40B4-BE49-F238E27FC236}">
                  <a16:creationId xmlns:a16="http://schemas.microsoft.com/office/drawing/2014/main" id="{F34D2F8D-6B1A-BFEA-433B-310982629259}"/>
                </a:ext>
              </a:extLst>
            </p:cNvPr>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pic>
        <p:nvPicPr>
          <p:cNvPr id="8" name="Picture 7">
            <a:extLst>
              <a:ext uri="{FF2B5EF4-FFF2-40B4-BE49-F238E27FC236}">
                <a16:creationId xmlns:a16="http://schemas.microsoft.com/office/drawing/2014/main" id="{62289241-87ED-FB72-ADDB-62213D328E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67" r="70630"/>
          <a:stretch/>
        </p:blipFill>
        <p:spPr bwMode="auto">
          <a:xfrm>
            <a:off x="12192000" y="800100"/>
            <a:ext cx="5616639" cy="7696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7470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14900"/>
            <a:ext cx="9144000" cy="5372100"/>
          </a:xfrm>
          <a:prstGeom prst="rect">
            <a:avLst/>
          </a:prstGeom>
          <a:solidFill>
            <a:srgbClr val="38B6FF"/>
          </a:solidFill>
        </p:spPr>
        <p:txBody>
          <a:bodyPr/>
          <a:lstStyle/>
          <a:p>
            <a:endParaRPr lang="en-US"/>
          </a:p>
        </p:txBody>
      </p:sp>
      <p:sp>
        <p:nvSpPr>
          <p:cNvPr id="3" name="AutoShape 3"/>
          <p:cNvSpPr/>
          <p:nvPr/>
        </p:nvSpPr>
        <p:spPr>
          <a:xfrm>
            <a:off x="0" y="4914900"/>
            <a:ext cx="19019566" cy="0"/>
          </a:xfrm>
          <a:prstGeom prst="line">
            <a:avLst/>
          </a:prstGeom>
          <a:ln w="9525" cap="rnd">
            <a:solidFill>
              <a:srgbClr val="000000"/>
            </a:solidFill>
            <a:prstDash val="solid"/>
            <a:headEnd type="none" w="sm" len="sm"/>
            <a:tailEnd type="none" w="sm" len="sm"/>
          </a:ln>
        </p:spPr>
        <p:txBody>
          <a:bodyPr/>
          <a:lstStyle/>
          <a:p>
            <a:endParaRPr lang="en-US"/>
          </a:p>
        </p:txBody>
      </p:sp>
      <p:sp>
        <p:nvSpPr>
          <p:cNvPr id="4" name="TextBox 4"/>
          <p:cNvSpPr txBox="1"/>
          <p:nvPr/>
        </p:nvSpPr>
        <p:spPr>
          <a:xfrm>
            <a:off x="3665227" y="2298769"/>
            <a:ext cx="10948021" cy="1818996"/>
          </a:xfrm>
          <a:prstGeom prst="rect">
            <a:avLst/>
          </a:prstGeom>
        </p:spPr>
        <p:txBody>
          <a:bodyPr lIns="0" tIns="0" rIns="0" bIns="0" rtlCol="0" anchor="t">
            <a:spAutoFit/>
          </a:bodyPr>
          <a:lstStyle/>
          <a:p>
            <a:pPr algn="ctr">
              <a:lnSpc>
                <a:spcPts val="14601"/>
              </a:lnSpc>
            </a:pPr>
            <a:r>
              <a:rPr lang="en-US" sz="11318" dirty="0">
                <a:solidFill>
                  <a:srgbClr val="000000"/>
                </a:solidFill>
                <a:latin typeface="Cormorant Garamond Light Bold Italics"/>
              </a:rPr>
              <a:t>Conclusions</a:t>
            </a:r>
            <a:endParaRPr lang="en-US" sz="11318" dirty="0">
              <a:solidFill>
                <a:srgbClr val="000000"/>
              </a:solidFill>
              <a:latin typeface="Cormorant Garamond Light Bold"/>
            </a:endParaRPr>
          </a:p>
        </p:txBody>
      </p:sp>
      <p:sp>
        <p:nvSpPr>
          <p:cNvPr id="5" name="TextBox 5"/>
          <p:cNvSpPr txBox="1"/>
          <p:nvPr/>
        </p:nvSpPr>
        <p:spPr>
          <a:xfrm>
            <a:off x="1054954" y="5143500"/>
            <a:ext cx="7034092" cy="4991688"/>
          </a:xfrm>
          <a:prstGeom prst="rect">
            <a:avLst/>
          </a:prstGeom>
        </p:spPr>
        <p:txBody>
          <a:bodyPr lIns="0" tIns="0" rIns="0" bIns="0" rtlCol="0" anchor="t">
            <a:spAutoFit/>
          </a:bodyPr>
          <a:lstStyle/>
          <a:p>
            <a:pPr>
              <a:lnSpc>
                <a:spcPts val="3870"/>
              </a:lnSpc>
            </a:pPr>
            <a:r>
              <a:rPr lang="en-US" sz="3000" dirty="0">
                <a:solidFill>
                  <a:srgbClr val="000000"/>
                </a:solidFill>
                <a:latin typeface="HK Grotesk Light"/>
              </a:rPr>
              <a:t>Pregnant and post-partum PWH in South Africa who were presented with an introduction to a DPS were generally accepting of potential future use of the DPS. </a:t>
            </a:r>
          </a:p>
          <a:p>
            <a:pPr>
              <a:lnSpc>
                <a:spcPts val="3870"/>
              </a:lnSpc>
            </a:pPr>
            <a:endParaRPr lang="en-US" sz="3000" dirty="0">
              <a:solidFill>
                <a:srgbClr val="000000"/>
              </a:solidFill>
              <a:latin typeface="HK Grotesk Light"/>
            </a:endParaRPr>
          </a:p>
          <a:p>
            <a:pPr>
              <a:lnSpc>
                <a:spcPts val="3870"/>
              </a:lnSpc>
            </a:pPr>
            <a:r>
              <a:rPr lang="en-US" sz="3000" dirty="0">
                <a:solidFill>
                  <a:srgbClr val="000000"/>
                </a:solidFill>
                <a:latin typeface="HK Grotesk Light"/>
              </a:rPr>
              <a:t>Perceived benefits of the DPS included improved adherence and health of mother and child, more efficient healthcare visits, and increased information available. </a:t>
            </a:r>
          </a:p>
        </p:txBody>
      </p:sp>
      <p:sp>
        <p:nvSpPr>
          <p:cNvPr id="6" name="TextBox 6"/>
          <p:cNvSpPr txBox="1"/>
          <p:nvPr/>
        </p:nvSpPr>
        <p:spPr>
          <a:xfrm>
            <a:off x="9509783" y="5143500"/>
            <a:ext cx="8436841" cy="4991688"/>
          </a:xfrm>
          <a:prstGeom prst="rect">
            <a:avLst/>
          </a:prstGeom>
        </p:spPr>
        <p:txBody>
          <a:bodyPr wrap="square" lIns="0" tIns="0" rIns="0" bIns="0" rtlCol="0" anchor="t">
            <a:spAutoFit/>
          </a:bodyPr>
          <a:lstStyle/>
          <a:p>
            <a:pPr>
              <a:lnSpc>
                <a:spcPts val="3870"/>
              </a:lnSpc>
            </a:pPr>
            <a:r>
              <a:rPr lang="en-US" sz="3000" dirty="0">
                <a:solidFill>
                  <a:srgbClr val="000000"/>
                </a:solidFill>
                <a:latin typeface="HK Grotesk Light"/>
              </a:rPr>
              <a:t>Participants also indicated concerns about safety that may be require in-depth education about the DPS.</a:t>
            </a:r>
          </a:p>
          <a:p>
            <a:pPr>
              <a:lnSpc>
                <a:spcPts val="3870"/>
              </a:lnSpc>
            </a:pPr>
            <a:endParaRPr lang="en-US" sz="3000" dirty="0">
              <a:solidFill>
                <a:srgbClr val="000000"/>
              </a:solidFill>
              <a:latin typeface="HK Grotesk Light"/>
            </a:endParaRPr>
          </a:p>
          <a:p>
            <a:pPr>
              <a:lnSpc>
                <a:spcPts val="3870"/>
              </a:lnSpc>
            </a:pPr>
            <a:endParaRPr lang="en-US" sz="3000" dirty="0">
              <a:solidFill>
                <a:srgbClr val="000000"/>
              </a:solidFill>
              <a:latin typeface="HK Grotesk Light"/>
            </a:endParaRPr>
          </a:p>
          <a:p>
            <a:pPr>
              <a:lnSpc>
                <a:spcPts val="3870"/>
              </a:lnSpc>
            </a:pPr>
            <a:endParaRPr lang="en-US" sz="3000" dirty="0">
              <a:solidFill>
                <a:srgbClr val="000000"/>
              </a:solidFill>
              <a:latin typeface="HK Grotesk Light"/>
            </a:endParaRPr>
          </a:p>
          <a:p>
            <a:pPr>
              <a:lnSpc>
                <a:spcPts val="3870"/>
              </a:lnSpc>
            </a:pPr>
            <a:r>
              <a:rPr lang="en-US" sz="3000" dirty="0">
                <a:solidFill>
                  <a:srgbClr val="000000"/>
                </a:solidFill>
                <a:latin typeface="HK Grotesk Light"/>
              </a:rPr>
              <a:t>Results also emphasized the importance of customizable settings regarding frequency of notifications and sharing of DPS-generated adherence data.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6459200" cy="1714500"/>
          </a:xfrm>
        </p:spPr>
        <p:txBody>
          <a:bodyPr>
            <a:normAutofit/>
          </a:bodyPr>
          <a:lstStyle/>
          <a:p>
            <a:r>
              <a:rPr lang="en-US" sz="7200" b="1" dirty="0">
                <a:solidFill>
                  <a:srgbClr val="00B0F0"/>
                </a:solidFill>
                <a:latin typeface="Book Antiqua" panose="02040602050305030304" pitchFamily="18" charset="0"/>
              </a:rPr>
              <a:t>Limitations</a:t>
            </a:r>
          </a:p>
        </p:txBody>
      </p:sp>
      <p:sp>
        <p:nvSpPr>
          <p:cNvPr id="5" name="Content Placeholder 2">
            <a:extLst>
              <a:ext uri="{FF2B5EF4-FFF2-40B4-BE49-F238E27FC236}">
                <a16:creationId xmlns:a16="http://schemas.microsoft.com/office/drawing/2014/main" id="{23245C90-E5F6-B94F-80CF-F9921489431D}"/>
              </a:ext>
            </a:extLst>
          </p:cNvPr>
          <p:cNvSpPr>
            <a:spLocks noGrp="1"/>
          </p:cNvSpPr>
          <p:nvPr>
            <p:ph idx="1"/>
          </p:nvPr>
        </p:nvSpPr>
        <p:spPr>
          <a:xfrm>
            <a:off x="914400" y="1486803"/>
            <a:ext cx="16459200" cy="8914497"/>
          </a:xfrm>
        </p:spPr>
        <p:txBody>
          <a:bodyPr>
            <a:normAutofit/>
          </a:bodyPr>
          <a:lstStyle/>
          <a:p>
            <a:pPr>
              <a:spcBef>
                <a:spcPts val="1800"/>
              </a:spcBef>
            </a:pPr>
            <a:r>
              <a:rPr lang="en-US" sz="3600" dirty="0">
                <a:solidFill>
                  <a:srgbClr val="000000"/>
                </a:solidFill>
                <a:latin typeface="Cormorant Garamond Light Bold"/>
              </a:rPr>
              <a:t>These qualitative data are preliminary, were collected among a small (N=8) sample of pregnant and post-partum women in an ongoing study. Although participants were introduced to the DPS multiple times during this cross-sectional interview, including via an educational video and by allowing participants to handle sample digital pills, these data are based on responses to hypothetical questions about DPS, rather than their actual experience using DPS. </a:t>
            </a:r>
          </a:p>
          <a:p>
            <a:pPr>
              <a:spcBef>
                <a:spcPts val="1800"/>
              </a:spcBef>
            </a:pPr>
            <a:r>
              <a:rPr lang="en-US" sz="3600" dirty="0">
                <a:solidFill>
                  <a:srgbClr val="000000"/>
                </a:solidFill>
                <a:latin typeface="Cormorant Garamond Light Bold"/>
              </a:rPr>
              <a:t>These data are from a pilot study to provide preliminary data to inform potential future use of DPS among PWH in South Africa. </a:t>
            </a:r>
          </a:p>
        </p:txBody>
      </p:sp>
      <p:pic>
        <p:nvPicPr>
          <p:cNvPr id="3" name="Picture 2" descr="Massachusetts General Hospital - Home | Facebook">
            <a:extLst>
              <a:ext uri="{FF2B5EF4-FFF2-40B4-BE49-F238E27FC236}">
                <a16:creationId xmlns:a16="http://schemas.microsoft.com/office/drawing/2014/main" id="{81C9A504-BBD0-7C52-F11A-AEE53570D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88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51557"/>
            <a:ext cx="16459200" cy="1714500"/>
          </a:xfrm>
        </p:spPr>
        <p:txBody>
          <a:bodyPr>
            <a:noAutofit/>
          </a:bodyPr>
          <a:lstStyle/>
          <a:p>
            <a:r>
              <a:rPr lang="en-US" sz="13399" dirty="0">
                <a:solidFill>
                  <a:srgbClr val="00B0F0"/>
                </a:solidFill>
                <a:latin typeface="Cormorant Garamond Light Bold"/>
                <a:ea typeface="+mn-ea"/>
                <a:cs typeface="+mn-cs"/>
              </a:rPr>
              <a:t>Thank you!</a:t>
            </a:r>
            <a:br>
              <a:rPr lang="en-US" sz="13399" dirty="0">
                <a:solidFill>
                  <a:srgbClr val="00B0F0"/>
                </a:solidFill>
                <a:latin typeface="Cormorant Garamond Light Bold"/>
                <a:ea typeface="+mn-ea"/>
                <a:cs typeface="+mn-cs"/>
              </a:rPr>
            </a:br>
            <a:r>
              <a:rPr lang="en-US" sz="13399" dirty="0" err="1">
                <a:solidFill>
                  <a:srgbClr val="00B0F0"/>
                </a:solidFill>
                <a:latin typeface="Cormorant Garamond Light Bold"/>
                <a:ea typeface="+mn-ea"/>
                <a:cs typeface="+mn-cs"/>
              </a:rPr>
              <a:t>Enkosi</a:t>
            </a:r>
            <a:r>
              <a:rPr lang="en-US" sz="13399" dirty="0">
                <a:solidFill>
                  <a:srgbClr val="00B0F0"/>
                </a:solidFill>
                <a:latin typeface="Cormorant Garamond Light Bold"/>
                <a:ea typeface="+mn-ea"/>
                <a:cs typeface="+mn-cs"/>
              </a:rPr>
              <a:t> </a:t>
            </a:r>
            <a:r>
              <a:rPr lang="en-US" sz="13399" dirty="0" err="1">
                <a:solidFill>
                  <a:srgbClr val="00B0F0"/>
                </a:solidFill>
                <a:latin typeface="Cormorant Garamond Light Bold"/>
                <a:ea typeface="+mn-ea"/>
                <a:cs typeface="+mn-cs"/>
              </a:rPr>
              <a:t>kakhulu</a:t>
            </a:r>
            <a:r>
              <a:rPr lang="en-US" sz="13399" dirty="0">
                <a:solidFill>
                  <a:srgbClr val="00B0F0"/>
                </a:solidFill>
                <a:latin typeface="Cormorant Garamond Light Bold"/>
                <a:ea typeface="+mn-ea"/>
                <a:cs typeface="+mn-cs"/>
              </a:rPr>
              <a:t> </a:t>
            </a:r>
          </a:p>
        </p:txBody>
      </p:sp>
      <p:sp>
        <p:nvSpPr>
          <p:cNvPr id="6" name="TextBox 5">
            <a:extLst>
              <a:ext uri="{FF2B5EF4-FFF2-40B4-BE49-F238E27FC236}">
                <a16:creationId xmlns:a16="http://schemas.microsoft.com/office/drawing/2014/main" id="{85A04631-E1C0-764D-A484-FC7E754910F1}"/>
              </a:ext>
            </a:extLst>
          </p:cNvPr>
          <p:cNvSpPr txBox="1"/>
          <p:nvPr/>
        </p:nvSpPr>
        <p:spPr>
          <a:xfrm>
            <a:off x="3886200" y="4743343"/>
            <a:ext cx="10515600" cy="2477601"/>
          </a:xfrm>
          <a:prstGeom prst="rect">
            <a:avLst/>
          </a:prstGeom>
          <a:noFill/>
        </p:spPr>
        <p:txBody>
          <a:bodyPr wrap="square">
            <a:spAutoFit/>
          </a:bodyPr>
          <a:lstStyle/>
          <a:p>
            <a:pPr>
              <a:spcAft>
                <a:spcPts val="900"/>
              </a:spcAft>
            </a:pPr>
            <a:r>
              <a:rPr lang="en-US" sz="3100" dirty="0">
                <a:solidFill>
                  <a:srgbClr val="000000"/>
                </a:solidFill>
                <a:latin typeface="Cormorant Garamond Light Bold"/>
              </a:rPr>
              <a:t>The authors also wish to thank and acknowledge City of Cape Town Department of Health for their support and for granting us access to their clinics. Thank you also to the staff, patients, and Community Advisory Boards at the respective clinics for their time, effort, and support.</a:t>
            </a:r>
          </a:p>
        </p:txBody>
      </p:sp>
      <p:pic>
        <p:nvPicPr>
          <p:cNvPr id="5" name="Picture 4" descr="Massachusetts General Hospital - Home | Facebook">
            <a:extLst>
              <a:ext uri="{FF2B5EF4-FFF2-40B4-BE49-F238E27FC236}">
                <a16:creationId xmlns:a16="http://schemas.microsoft.com/office/drawing/2014/main" id="{E034CCC7-91C2-EFE0-6FD2-07E88BE92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clipart question">
            <a:extLst>
              <a:ext uri="{FF2B5EF4-FFF2-40B4-BE49-F238E27FC236}">
                <a16:creationId xmlns:a16="http://schemas.microsoft.com/office/drawing/2014/main" id="{C230581A-5778-F190-AB35-0FA3546A18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7639708"/>
            <a:ext cx="2648501" cy="264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066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020897" y="5260432"/>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4764" y="-51926"/>
            <a:ext cx="11655086" cy="5033261"/>
          </a:xfrm>
          <a:prstGeom prst="rect">
            <a:avLst/>
          </a:prstGeom>
          <a:solidFill>
            <a:srgbClr val="38B6FF"/>
          </a:solidFill>
        </p:spPr>
        <p:txBody>
          <a:bodyPr/>
          <a:lstStyle/>
          <a:p>
            <a:endParaRPr lang="en-US"/>
          </a:p>
        </p:txBody>
      </p:sp>
      <p:sp>
        <p:nvSpPr>
          <p:cNvPr id="4" name="TextBox 4"/>
          <p:cNvSpPr txBox="1"/>
          <p:nvPr/>
        </p:nvSpPr>
        <p:spPr>
          <a:xfrm>
            <a:off x="983600" y="1315627"/>
            <a:ext cx="9647550" cy="2492990"/>
          </a:xfrm>
          <a:prstGeom prst="rect">
            <a:avLst/>
          </a:prstGeom>
        </p:spPr>
        <p:txBody>
          <a:bodyPr lIns="0" tIns="0" rIns="0" bIns="0" rtlCol="0" anchor="t">
            <a:spAutoFit/>
          </a:bodyPr>
          <a:lstStyle/>
          <a:p>
            <a:r>
              <a:rPr lang="en-US" sz="5400" dirty="0">
                <a:solidFill>
                  <a:srgbClr val="000000"/>
                </a:solidFill>
                <a:latin typeface="Cormorant Garamond Light Bold"/>
              </a:rPr>
              <a:t>One strategy to prevent HIV transmission is through effective ART treatment</a:t>
            </a:r>
            <a:endParaRPr lang="en-US" sz="5400" dirty="0">
              <a:solidFill>
                <a:srgbClr val="000000"/>
              </a:solidFill>
              <a:latin typeface="Cormorant Garamond Light Bold Italics"/>
            </a:endParaRPr>
          </a:p>
        </p:txBody>
      </p:sp>
      <p:grpSp>
        <p:nvGrpSpPr>
          <p:cNvPr id="5" name="Group 5"/>
          <p:cNvGrpSpPr/>
          <p:nvPr/>
        </p:nvGrpSpPr>
        <p:grpSpPr>
          <a:xfrm>
            <a:off x="983600" y="5510674"/>
            <a:ext cx="9697413" cy="553998"/>
            <a:chOff x="0" y="-108396"/>
            <a:chExt cx="12929884" cy="738664"/>
          </a:xfrm>
        </p:grpSpPr>
        <p:sp>
          <p:nvSpPr>
            <p:cNvPr id="6" name="TextBox 6"/>
            <p:cNvSpPr txBox="1"/>
            <p:nvPr/>
          </p:nvSpPr>
          <p:spPr>
            <a:xfrm>
              <a:off x="1106240" y="-108396"/>
              <a:ext cx="11823644" cy="738664"/>
            </a:xfrm>
            <a:prstGeom prst="rect">
              <a:avLst/>
            </a:prstGeom>
          </p:spPr>
          <p:txBody>
            <a:bodyPr lIns="0" tIns="0" rIns="0" bIns="0" rtlCol="0" anchor="t">
              <a:spAutoFit/>
            </a:bodyPr>
            <a:lstStyle/>
            <a:p>
              <a:r>
                <a:rPr lang="en-US" sz="3600" dirty="0">
                  <a:solidFill>
                    <a:srgbClr val="000000"/>
                  </a:solidFill>
                  <a:latin typeface="Cormorant Garamond Light Bold"/>
                </a:rPr>
                <a:t>ART is now a once (or twice) daily single pill </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grpSp>
        <p:nvGrpSpPr>
          <p:cNvPr id="8" name="Group 8"/>
          <p:cNvGrpSpPr/>
          <p:nvPr/>
        </p:nvGrpSpPr>
        <p:grpSpPr>
          <a:xfrm>
            <a:off x="983600" y="6688678"/>
            <a:ext cx="9697413" cy="1107996"/>
            <a:chOff x="0" y="-196683"/>
            <a:chExt cx="12929884" cy="1477329"/>
          </a:xfrm>
        </p:grpSpPr>
        <p:sp>
          <p:nvSpPr>
            <p:cNvPr id="9" name="TextBox 9"/>
            <p:cNvSpPr txBox="1"/>
            <p:nvPr/>
          </p:nvSpPr>
          <p:spPr>
            <a:xfrm>
              <a:off x="1106240" y="-196683"/>
              <a:ext cx="11823644" cy="1477329"/>
            </a:xfrm>
            <a:prstGeom prst="rect">
              <a:avLst/>
            </a:prstGeom>
          </p:spPr>
          <p:txBody>
            <a:bodyPr lIns="0" tIns="0" rIns="0" bIns="0" rtlCol="0" anchor="t">
              <a:spAutoFit/>
            </a:bodyPr>
            <a:lstStyle/>
            <a:p>
              <a:r>
                <a:rPr lang="en-US" sz="3600" dirty="0">
                  <a:solidFill>
                    <a:srgbClr val="000000"/>
                  </a:solidFill>
                  <a:latin typeface="Cormorant Garamond Light Bold"/>
                </a:rPr>
                <a:t>When taken regularly, ART can prevent replication of HIV in the bloodstream</a:t>
              </a:r>
            </a:p>
          </p:txBody>
        </p:sp>
        <p:sp>
          <p:nvSpPr>
            <p:cNvPr id="10" name="TextBox 10"/>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grpSp>
        <p:nvGrpSpPr>
          <p:cNvPr id="11" name="Group 11"/>
          <p:cNvGrpSpPr/>
          <p:nvPr/>
        </p:nvGrpSpPr>
        <p:grpSpPr>
          <a:xfrm>
            <a:off x="983600" y="8313342"/>
            <a:ext cx="9304650" cy="1661993"/>
            <a:chOff x="0" y="152316"/>
            <a:chExt cx="12406200" cy="2215991"/>
          </a:xfrm>
        </p:grpSpPr>
        <p:sp>
          <p:nvSpPr>
            <p:cNvPr id="12" name="TextBox 12"/>
            <p:cNvSpPr txBox="1"/>
            <p:nvPr/>
          </p:nvSpPr>
          <p:spPr>
            <a:xfrm>
              <a:off x="1106240" y="152316"/>
              <a:ext cx="11299960" cy="2215991"/>
            </a:xfrm>
            <a:prstGeom prst="rect">
              <a:avLst/>
            </a:prstGeom>
          </p:spPr>
          <p:txBody>
            <a:bodyPr wrap="square" lIns="0" tIns="0" rIns="0" bIns="0" rtlCol="0" anchor="t">
              <a:spAutoFit/>
            </a:bodyPr>
            <a:lstStyle/>
            <a:p>
              <a:r>
                <a:rPr lang="en-US" sz="3600" dirty="0">
                  <a:solidFill>
                    <a:srgbClr val="000000"/>
                  </a:solidFill>
                  <a:latin typeface="Cormorant Garamond Light Bold"/>
                </a:rPr>
                <a:t>Effective ART treatment results in a viral load (copies of HIV per m</a:t>
              </a:r>
              <a:r>
                <a:rPr lang="en-US" sz="3600" dirty="0">
                  <a:solidFill>
                    <a:srgbClr val="000000"/>
                  </a:solidFill>
                  <a:latin typeface="Cormorant Garamond Light Bold"/>
                  <a:sym typeface="Wingdings" pitchFamily="2" charset="2"/>
                </a:rPr>
                <a:t>L) that is so low, it cannot be detected</a:t>
              </a:r>
              <a:endParaRPr lang="en-US" sz="3600" dirty="0">
                <a:solidFill>
                  <a:srgbClr val="000000"/>
                </a:solidFill>
                <a:latin typeface="Cormorant Garamond Light Bold"/>
              </a:endParaRPr>
            </a:p>
          </p:txBody>
        </p:sp>
        <p:sp>
          <p:nvSpPr>
            <p:cNvPr id="13" name="TextBox 13"/>
            <p:cNvSpPr txBox="1"/>
            <p:nvPr/>
          </p:nvSpPr>
          <p:spPr>
            <a:xfrm>
              <a:off x="0" y="688328"/>
              <a:ext cx="729232" cy="503173"/>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03</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opulation of People with HIV on Treatment in U.S. Projected to Keep  Increasing Through 2030 | Johns Hopkins | Bloomberg School of Public Health">
            <a:extLst>
              <a:ext uri="{FF2B5EF4-FFF2-40B4-BE49-F238E27FC236}">
                <a16:creationId xmlns:a16="http://schemas.microsoft.com/office/drawing/2014/main" id="{8848981B-C09B-2460-C48A-55F7E6A67E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2439" y="526447"/>
            <a:ext cx="6196961" cy="37237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ssion 1: Introduction | Viral Load Monitoring">
            <a:extLst>
              <a:ext uri="{FF2B5EF4-FFF2-40B4-BE49-F238E27FC236}">
                <a16:creationId xmlns:a16="http://schemas.microsoft.com/office/drawing/2014/main" id="{4590ED8C-9A91-6671-F000-6749E73C6F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7"/>
          <a:stretch/>
        </p:blipFill>
        <p:spPr bwMode="auto">
          <a:xfrm>
            <a:off x="11862439" y="5143500"/>
            <a:ext cx="5815960" cy="383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14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100"/>
            <a:ext cx="11655086" cy="5033261"/>
          </a:xfrm>
          <a:prstGeom prst="rect">
            <a:avLst/>
          </a:prstGeom>
          <a:solidFill>
            <a:srgbClr val="38B6FF"/>
          </a:solidFill>
        </p:spPr>
        <p:txBody>
          <a:bodyPr/>
          <a:lstStyle/>
          <a:p>
            <a:endParaRPr lang="en-US"/>
          </a:p>
        </p:txBody>
      </p:sp>
      <p:sp>
        <p:nvSpPr>
          <p:cNvPr id="4" name="TextBox 4"/>
          <p:cNvSpPr txBox="1"/>
          <p:nvPr/>
        </p:nvSpPr>
        <p:spPr>
          <a:xfrm>
            <a:off x="7636682" y="344907"/>
            <a:ext cx="9647550" cy="4431983"/>
          </a:xfrm>
          <a:prstGeom prst="rect">
            <a:avLst/>
          </a:prstGeom>
        </p:spPr>
        <p:txBody>
          <a:bodyPr lIns="0" tIns="0" rIns="0" bIns="0" rtlCol="0" anchor="t">
            <a:spAutoFit/>
          </a:bodyPr>
          <a:lstStyle/>
          <a:p>
            <a:pPr algn="ctr"/>
            <a:r>
              <a:rPr lang="en-US" sz="9600" dirty="0">
                <a:solidFill>
                  <a:srgbClr val="000000"/>
                </a:solidFill>
                <a:latin typeface="Cormorant Garamond Light Bold"/>
              </a:rPr>
              <a:t>Undetectable </a:t>
            </a:r>
          </a:p>
          <a:p>
            <a:pPr algn="ctr"/>
            <a:r>
              <a:rPr lang="en-US" sz="9600" dirty="0">
                <a:solidFill>
                  <a:srgbClr val="000000"/>
                </a:solidFill>
                <a:latin typeface="Cormorant Garamond Light Bold"/>
              </a:rPr>
              <a:t>= </a:t>
            </a:r>
          </a:p>
          <a:p>
            <a:pPr algn="ctr"/>
            <a:r>
              <a:rPr lang="en-US" sz="9600" dirty="0" err="1">
                <a:solidFill>
                  <a:srgbClr val="000000"/>
                </a:solidFill>
                <a:latin typeface="Cormorant Garamond Light Bold"/>
              </a:rPr>
              <a:t>Untransmittable</a:t>
            </a:r>
            <a:endParaRPr lang="en-US" sz="9600" dirty="0">
              <a:solidFill>
                <a:srgbClr val="000000"/>
              </a:solidFill>
              <a:latin typeface="Cormorant Garamond Light Bold Italics"/>
            </a:endParaRPr>
          </a:p>
        </p:txBody>
      </p:sp>
      <p:grpSp>
        <p:nvGrpSpPr>
          <p:cNvPr id="5" name="Group 5"/>
          <p:cNvGrpSpPr/>
          <p:nvPr/>
        </p:nvGrpSpPr>
        <p:grpSpPr>
          <a:xfrm>
            <a:off x="7611750" y="5676900"/>
            <a:ext cx="9697413" cy="1661993"/>
            <a:chOff x="0" y="-385732"/>
            <a:chExt cx="12929884" cy="2215991"/>
          </a:xfrm>
        </p:grpSpPr>
        <p:sp>
          <p:nvSpPr>
            <p:cNvPr id="6" name="TextBox 6"/>
            <p:cNvSpPr txBox="1"/>
            <p:nvPr/>
          </p:nvSpPr>
          <p:spPr>
            <a:xfrm>
              <a:off x="1106240" y="-385732"/>
              <a:ext cx="11823644" cy="2215991"/>
            </a:xfrm>
            <a:prstGeom prst="rect">
              <a:avLst/>
            </a:prstGeom>
          </p:spPr>
          <p:txBody>
            <a:bodyPr lIns="0" tIns="0" rIns="0" bIns="0" rtlCol="0" anchor="t">
              <a:spAutoFit/>
            </a:bodyPr>
            <a:lstStyle/>
            <a:p>
              <a:r>
                <a:rPr lang="en-US" sz="3600" dirty="0">
                  <a:solidFill>
                    <a:srgbClr val="000000"/>
                  </a:solidFill>
                  <a:latin typeface="Cormorant Garamond Light Bold"/>
                </a:rPr>
                <a:t>When PWH achieve undetectable viral load, it is not possible to transmit HIV to another person through sex</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grpSp>
        <p:nvGrpSpPr>
          <p:cNvPr id="8" name="Group 8"/>
          <p:cNvGrpSpPr/>
          <p:nvPr/>
        </p:nvGrpSpPr>
        <p:grpSpPr>
          <a:xfrm>
            <a:off x="7636682" y="7658100"/>
            <a:ext cx="9697413" cy="2215991"/>
            <a:chOff x="0" y="-196683"/>
            <a:chExt cx="12929884" cy="2954657"/>
          </a:xfrm>
        </p:grpSpPr>
        <p:sp>
          <p:nvSpPr>
            <p:cNvPr id="9" name="TextBox 9"/>
            <p:cNvSpPr txBox="1"/>
            <p:nvPr/>
          </p:nvSpPr>
          <p:spPr>
            <a:xfrm>
              <a:off x="1106240" y="-196683"/>
              <a:ext cx="11823644" cy="2954657"/>
            </a:xfrm>
            <a:prstGeom prst="rect">
              <a:avLst/>
            </a:prstGeom>
          </p:spPr>
          <p:txBody>
            <a:bodyPr lIns="0" tIns="0" rIns="0" bIns="0" rtlCol="0" anchor="t">
              <a:spAutoFit/>
            </a:bodyPr>
            <a:lstStyle/>
            <a:p>
              <a:r>
                <a:rPr lang="en-US" sz="3600" dirty="0">
                  <a:solidFill>
                    <a:srgbClr val="000000"/>
                  </a:solidFill>
                  <a:latin typeface="Cormorant Garamond Light Bold"/>
                </a:rPr>
                <a:t>One key time period for HIV transmission prevention is in and around the time of pregnancy, when the risk of transmission is very low (though not zero)</a:t>
              </a:r>
            </a:p>
          </p:txBody>
        </p:sp>
        <p:sp>
          <p:nvSpPr>
            <p:cNvPr id="10" name="TextBox 10"/>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B81F6A-6774-B54A-9B06-0E14011B4764}"/>
              </a:ext>
            </a:extLst>
          </p:cNvPr>
          <p:cNvSpPr txBox="1"/>
          <p:nvPr/>
        </p:nvSpPr>
        <p:spPr>
          <a:xfrm>
            <a:off x="118200" y="9705025"/>
            <a:ext cx="15534023" cy="400110"/>
          </a:xfrm>
          <a:prstGeom prst="rect">
            <a:avLst/>
          </a:prstGeom>
          <a:noFill/>
        </p:spPr>
        <p:txBody>
          <a:bodyPr wrap="square" rtlCol="0">
            <a:spAutoFit/>
          </a:bodyPr>
          <a:lstStyle/>
          <a:p>
            <a:r>
              <a:rPr lang="en-US" sz="2000" i="1" dirty="0">
                <a:latin typeface="Book Antiqua" panose="02040602050305030304" pitchFamily="18" charset="0"/>
              </a:rPr>
              <a:t>CDC, 2021</a:t>
            </a:r>
          </a:p>
        </p:txBody>
      </p:sp>
      <p:pic>
        <p:nvPicPr>
          <p:cNvPr id="4098" name="Picture 2" descr="U=U — What's that all about?. Department of Health joins national… | by  Washington State Department of Health | Public Health Connection | Medium">
            <a:extLst>
              <a:ext uri="{FF2B5EF4-FFF2-40B4-BE49-F238E27FC236}">
                <a16:creationId xmlns:a16="http://schemas.microsoft.com/office/drawing/2014/main" id="{CA04C0B8-6A5F-5C59-A43D-14B57C104B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731" r="29033"/>
          <a:stretch/>
        </p:blipFill>
        <p:spPr bwMode="auto">
          <a:xfrm>
            <a:off x="625079" y="2429319"/>
            <a:ext cx="5341628"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28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6070761" y="5589089"/>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4764" y="-4763"/>
            <a:ext cx="11655086" cy="5033261"/>
          </a:xfrm>
          <a:prstGeom prst="rect">
            <a:avLst/>
          </a:prstGeom>
          <a:solidFill>
            <a:srgbClr val="38B6FF"/>
          </a:solidFill>
        </p:spPr>
        <p:txBody>
          <a:bodyPr/>
          <a:lstStyle/>
          <a:p>
            <a:endParaRPr lang="en-US"/>
          </a:p>
        </p:txBody>
      </p:sp>
      <p:sp>
        <p:nvSpPr>
          <p:cNvPr id="4" name="TextBox 4"/>
          <p:cNvSpPr txBox="1"/>
          <p:nvPr/>
        </p:nvSpPr>
        <p:spPr>
          <a:xfrm>
            <a:off x="945500" y="533691"/>
            <a:ext cx="9647550" cy="3323987"/>
          </a:xfrm>
          <a:prstGeom prst="rect">
            <a:avLst/>
          </a:prstGeom>
        </p:spPr>
        <p:txBody>
          <a:bodyPr lIns="0" tIns="0" rIns="0" bIns="0" rtlCol="0" anchor="t">
            <a:spAutoFit/>
          </a:bodyPr>
          <a:lstStyle/>
          <a:p>
            <a:r>
              <a:rPr lang="en-US" sz="5400" dirty="0">
                <a:solidFill>
                  <a:srgbClr val="000000"/>
                </a:solidFill>
                <a:latin typeface="Cormorant Garamond Light Bold"/>
              </a:rPr>
              <a:t>Preventing mother-to-child transmission (PMTCT) requires daily medication adherence during pregnancy and while breastfeeding</a:t>
            </a:r>
            <a:endParaRPr lang="en-US" sz="5400" dirty="0">
              <a:solidFill>
                <a:srgbClr val="000000"/>
              </a:solidFill>
              <a:latin typeface="Cormorant Garamond Light Bold Italics"/>
            </a:endParaRPr>
          </a:p>
        </p:txBody>
      </p:sp>
      <p:grpSp>
        <p:nvGrpSpPr>
          <p:cNvPr id="5" name="Group 5"/>
          <p:cNvGrpSpPr/>
          <p:nvPr/>
        </p:nvGrpSpPr>
        <p:grpSpPr>
          <a:xfrm>
            <a:off x="983600" y="5176837"/>
            <a:ext cx="9697413" cy="1661993"/>
            <a:chOff x="0" y="-385732"/>
            <a:chExt cx="12929884" cy="2215991"/>
          </a:xfrm>
        </p:grpSpPr>
        <p:sp>
          <p:nvSpPr>
            <p:cNvPr id="6" name="TextBox 6"/>
            <p:cNvSpPr txBox="1"/>
            <p:nvPr/>
          </p:nvSpPr>
          <p:spPr>
            <a:xfrm>
              <a:off x="1106240" y="-385732"/>
              <a:ext cx="11823644" cy="2215991"/>
            </a:xfrm>
            <a:prstGeom prst="rect">
              <a:avLst/>
            </a:prstGeom>
          </p:spPr>
          <p:txBody>
            <a:bodyPr lIns="0" tIns="0" rIns="0" bIns="0" rtlCol="0" anchor="t">
              <a:spAutoFit/>
            </a:bodyPr>
            <a:lstStyle/>
            <a:p>
              <a:r>
                <a:rPr lang="en-US" sz="3600" dirty="0">
                  <a:solidFill>
                    <a:srgbClr val="000000"/>
                  </a:solidFill>
                  <a:latin typeface="Cormorant Garamond Light Bold"/>
                </a:rPr>
                <a:t>The number of pregnant PWH taking ART has increased from 14% to 84% in sub-Saharan Africa in the past 10 years</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grpSp>
        <p:nvGrpSpPr>
          <p:cNvPr id="8" name="Group 8"/>
          <p:cNvGrpSpPr/>
          <p:nvPr/>
        </p:nvGrpSpPr>
        <p:grpSpPr>
          <a:xfrm>
            <a:off x="983600" y="7048500"/>
            <a:ext cx="9697413" cy="1107996"/>
            <a:chOff x="0" y="80653"/>
            <a:chExt cx="12929884" cy="1477328"/>
          </a:xfrm>
        </p:grpSpPr>
        <p:sp>
          <p:nvSpPr>
            <p:cNvPr id="9" name="TextBox 9"/>
            <p:cNvSpPr txBox="1"/>
            <p:nvPr/>
          </p:nvSpPr>
          <p:spPr>
            <a:xfrm>
              <a:off x="1106240" y="80653"/>
              <a:ext cx="11823644" cy="1477328"/>
            </a:xfrm>
            <a:prstGeom prst="rect">
              <a:avLst/>
            </a:prstGeom>
          </p:spPr>
          <p:txBody>
            <a:bodyPr lIns="0" tIns="0" rIns="0" bIns="0" rtlCol="0" anchor="t">
              <a:spAutoFit/>
            </a:bodyPr>
            <a:lstStyle/>
            <a:p>
              <a:r>
                <a:rPr lang="en-US" sz="3600" dirty="0">
                  <a:solidFill>
                    <a:srgbClr val="000000"/>
                  </a:solidFill>
                  <a:latin typeface="Cormorant Garamond Light Bold"/>
                </a:rPr>
                <a:t>Psychological, social, and structural factors lead to worse adherence among PWH </a:t>
              </a:r>
            </a:p>
          </p:txBody>
        </p:sp>
        <p:sp>
          <p:nvSpPr>
            <p:cNvPr id="10" name="TextBox 10"/>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grpSp>
        <p:nvGrpSpPr>
          <p:cNvPr id="11" name="Group 11"/>
          <p:cNvGrpSpPr/>
          <p:nvPr/>
        </p:nvGrpSpPr>
        <p:grpSpPr>
          <a:xfrm>
            <a:off x="983600" y="8360505"/>
            <a:ext cx="9304650" cy="1661993"/>
            <a:chOff x="0" y="152316"/>
            <a:chExt cx="12406200" cy="2215991"/>
          </a:xfrm>
        </p:grpSpPr>
        <p:sp>
          <p:nvSpPr>
            <p:cNvPr id="12" name="TextBox 12"/>
            <p:cNvSpPr txBox="1"/>
            <p:nvPr/>
          </p:nvSpPr>
          <p:spPr>
            <a:xfrm>
              <a:off x="1106240" y="152316"/>
              <a:ext cx="11299960" cy="2215991"/>
            </a:xfrm>
            <a:prstGeom prst="rect">
              <a:avLst/>
            </a:prstGeom>
          </p:spPr>
          <p:txBody>
            <a:bodyPr wrap="square" lIns="0" tIns="0" rIns="0" bIns="0" rtlCol="0" anchor="t">
              <a:spAutoFit/>
            </a:bodyPr>
            <a:lstStyle/>
            <a:p>
              <a:r>
                <a:rPr lang="en-US" sz="3600" dirty="0">
                  <a:solidFill>
                    <a:srgbClr val="000000"/>
                  </a:solidFill>
                  <a:latin typeface="Cormorant Garamond Light Bold"/>
                </a:rPr>
                <a:t>In the context of non-adherence (and detectable viral load) the risk of perinatal infection is high</a:t>
              </a:r>
            </a:p>
          </p:txBody>
        </p:sp>
        <p:sp>
          <p:nvSpPr>
            <p:cNvPr id="13" name="TextBox 13"/>
            <p:cNvSpPr txBox="1"/>
            <p:nvPr/>
          </p:nvSpPr>
          <p:spPr>
            <a:xfrm>
              <a:off x="0" y="688328"/>
              <a:ext cx="729232" cy="503173"/>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03</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B81F6A-6774-B54A-9B06-0E14011B4764}"/>
              </a:ext>
            </a:extLst>
          </p:cNvPr>
          <p:cNvSpPr txBox="1"/>
          <p:nvPr/>
        </p:nvSpPr>
        <p:spPr>
          <a:xfrm>
            <a:off x="11963400" y="9320814"/>
            <a:ext cx="15534023" cy="707886"/>
          </a:xfrm>
          <a:prstGeom prst="rect">
            <a:avLst/>
          </a:prstGeom>
          <a:noFill/>
        </p:spPr>
        <p:txBody>
          <a:bodyPr wrap="square" rtlCol="0">
            <a:spAutoFit/>
          </a:bodyPr>
          <a:lstStyle/>
          <a:p>
            <a:r>
              <a:rPr lang="en-US" sz="2000" i="1" dirty="0">
                <a:latin typeface="Book Antiqua" panose="02040602050305030304" pitchFamily="18" charset="0"/>
              </a:rPr>
              <a:t>SSA Regional Snapshot; Psaros et al., 2020;</a:t>
            </a:r>
          </a:p>
          <a:p>
            <a:r>
              <a:rPr lang="en-US" sz="2000" i="1" dirty="0">
                <a:latin typeface="Book Antiqua" panose="02040602050305030304" pitchFamily="18" charset="0"/>
              </a:rPr>
              <a:t>Matthews et., 2020; </a:t>
            </a:r>
            <a:r>
              <a:rPr lang="en-US" sz="2000" i="1" dirty="0" err="1">
                <a:latin typeface="Book Antiqua" panose="02040602050305030304" pitchFamily="18" charset="0"/>
              </a:rPr>
              <a:t>Momplaisir</a:t>
            </a:r>
            <a:r>
              <a:rPr lang="en-US" sz="2000" i="1" dirty="0">
                <a:latin typeface="Book Antiqua" panose="02040602050305030304" pitchFamily="18" charset="0"/>
              </a:rPr>
              <a:t> et al., 2021</a:t>
            </a:r>
          </a:p>
        </p:txBody>
      </p:sp>
      <p:pic>
        <p:nvPicPr>
          <p:cNvPr id="5122" name="Picture 2" descr="PMTCT page body">
            <a:extLst>
              <a:ext uri="{FF2B5EF4-FFF2-40B4-BE49-F238E27FC236}">
                <a16:creationId xmlns:a16="http://schemas.microsoft.com/office/drawing/2014/main" id="{8CB2FE34-F17B-42B9-6F02-6C42827510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45" t="2199" r="11314" b="3422"/>
          <a:stretch/>
        </p:blipFill>
        <p:spPr bwMode="auto">
          <a:xfrm>
            <a:off x="11747813" y="2415183"/>
            <a:ext cx="6372987"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71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39062" y="5584327"/>
            <a:ext cx="11178179"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AutoShape 3"/>
          <p:cNvSpPr/>
          <p:nvPr/>
        </p:nvSpPr>
        <p:spPr>
          <a:xfrm>
            <a:off x="6632914" y="-38099"/>
            <a:ext cx="11655086" cy="3564501"/>
          </a:xfrm>
          <a:prstGeom prst="rect">
            <a:avLst/>
          </a:prstGeom>
          <a:solidFill>
            <a:srgbClr val="38B6FF"/>
          </a:solidFill>
        </p:spPr>
        <p:txBody>
          <a:bodyPr/>
          <a:lstStyle/>
          <a:p>
            <a:endParaRPr lang="en-US"/>
          </a:p>
        </p:txBody>
      </p:sp>
      <p:sp>
        <p:nvSpPr>
          <p:cNvPr id="4" name="TextBox 4"/>
          <p:cNvSpPr txBox="1"/>
          <p:nvPr/>
        </p:nvSpPr>
        <p:spPr>
          <a:xfrm>
            <a:off x="7465867" y="112849"/>
            <a:ext cx="9647550" cy="3323987"/>
          </a:xfrm>
          <a:prstGeom prst="rect">
            <a:avLst/>
          </a:prstGeom>
        </p:spPr>
        <p:txBody>
          <a:bodyPr lIns="0" tIns="0" rIns="0" bIns="0" rtlCol="0" anchor="t">
            <a:spAutoFit/>
          </a:bodyPr>
          <a:lstStyle/>
          <a:p>
            <a:r>
              <a:rPr lang="en-US" sz="5400" dirty="0">
                <a:solidFill>
                  <a:srgbClr val="000000"/>
                </a:solidFill>
                <a:latin typeface="Cormorant Garamond Light Bold"/>
              </a:rPr>
              <a:t>Risk of mother-to-child transmission during pregnancy, labor, delivery, and breastfeeding is </a:t>
            </a:r>
            <a:r>
              <a:rPr lang="en-US" sz="5400" b="1" dirty="0">
                <a:solidFill>
                  <a:srgbClr val="000000"/>
                </a:solidFill>
                <a:latin typeface="Cormorant Garamond Light Bold"/>
              </a:rPr>
              <a:t>15% - 45%</a:t>
            </a:r>
            <a:endParaRPr lang="en-US" sz="5400" b="1" dirty="0">
              <a:solidFill>
                <a:srgbClr val="000000"/>
              </a:solidFill>
              <a:latin typeface="Cormorant Garamond Light Bold Italics"/>
            </a:endParaRPr>
          </a:p>
        </p:txBody>
      </p:sp>
      <p:grpSp>
        <p:nvGrpSpPr>
          <p:cNvPr id="5" name="Group 5"/>
          <p:cNvGrpSpPr/>
          <p:nvPr/>
        </p:nvGrpSpPr>
        <p:grpSpPr>
          <a:xfrm>
            <a:off x="6769530" y="3848100"/>
            <a:ext cx="9697413" cy="1661993"/>
            <a:chOff x="0" y="-385732"/>
            <a:chExt cx="12929884" cy="2215991"/>
          </a:xfrm>
        </p:grpSpPr>
        <p:sp>
          <p:nvSpPr>
            <p:cNvPr id="6" name="TextBox 6"/>
            <p:cNvSpPr txBox="1"/>
            <p:nvPr/>
          </p:nvSpPr>
          <p:spPr>
            <a:xfrm>
              <a:off x="1106240" y="-385732"/>
              <a:ext cx="11823644" cy="2215991"/>
            </a:xfrm>
            <a:prstGeom prst="rect">
              <a:avLst/>
            </a:prstGeom>
          </p:spPr>
          <p:txBody>
            <a:bodyPr lIns="0" tIns="0" rIns="0" bIns="0" rtlCol="0" anchor="t">
              <a:spAutoFit/>
            </a:bodyPr>
            <a:lstStyle/>
            <a:p>
              <a:r>
                <a:rPr lang="en-US" sz="3600" dirty="0">
                  <a:solidFill>
                    <a:srgbClr val="000000"/>
                  </a:solidFill>
                  <a:latin typeface="Cormorant Garamond Light Bold"/>
                </a:rPr>
                <a:t>As such, this discrete time period (pregnancy and post-partum) represents an important time to focus treatment as prevention efforts</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B81F6A-6774-B54A-9B06-0E14011B4764}"/>
              </a:ext>
            </a:extLst>
          </p:cNvPr>
          <p:cNvSpPr txBox="1"/>
          <p:nvPr/>
        </p:nvSpPr>
        <p:spPr>
          <a:xfrm>
            <a:off x="356576" y="9563100"/>
            <a:ext cx="6130197" cy="1015663"/>
          </a:xfrm>
          <a:prstGeom prst="rect">
            <a:avLst/>
          </a:prstGeom>
          <a:noFill/>
        </p:spPr>
        <p:txBody>
          <a:bodyPr wrap="square" rtlCol="0">
            <a:spAutoFit/>
          </a:bodyPr>
          <a:lstStyle/>
          <a:p>
            <a:r>
              <a:rPr lang="en-US" sz="2000" i="1" dirty="0">
                <a:latin typeface="Book Antiqua" panose="02040602050305030304" pitchFamily="18" charset="0"/>
              </a:rPr>
              <a:t>WHO 2019; Hodes et al., 2020; </a:t>
            </a:r>
            <a:r>
              <a:rPr lang="en-US" sz="2000" i="1" dirty="0" err="1">
                <a:latin typeface="Book Antiqua" panose="02040602050305030304" pitchFamily="18" charset="0"/>
              </a:rPr>
              <a:t>Osterberg</a:t>
            </a:r>
            <a:r>
              <a:rPr lang="en-US" sz="2000" i="1" dirty="0">
                <a:latin typeface="Book Antiqua" panose="02040602050305030304" pitchFamily="18" charset="0"/>
              </a:rPr>
              <a:t> &amp; </a:t>
            </a:r>
            <a:r>
              <a:rPr lang="en-US" sz="2000" i="1" dirty="0" err="1">
                <a:latin typeface="Book Antiqua" panose="02040602050305030304" pitchFamily="18" charset="0"/>
              </a:rPr>
              <a:t>Blaschke</a:t>
            </a:r>
            <a:r>
              <a:rPr lang="en-US" sz="2000" i="1" dirty="0">
                <a:latin typeface="Book Antiqua" panose="02040602050305030304" pitchFamily="18" charset="0"/>
              </a:rPr>
              <a:t>, 2005</a:t>
            </a:r>
          </a:p>
          <a:p>
            <a:endParaRPr lang="en-US" sz="2000" i="1" dirty="0">
              <a:latin typeface="Book Antiqua" panose="02040602050305030304" pitchFamily="18" charset="0"/>
            </a:endParaRPr>
          </a:p>
        </p:txBody>
      </p:sp>
      <p:grpSp>
        <p:nvGrpSpPr>
          <p:cNvPr id="11" name="Group 5">
            <a:extLst>
              <a:ext uri="{FF2B5EF4-FFF2-40B4-BE49-F238E27FC236}">
                <a16:creationId xmlns:a16="http://schemas.microsoft.com/office/drawing/2014/main" id="{5A5EDAAB-A966-4926-3C08-B88065E0087B}"/>
              </a:ext>
            </a:extLst>
          </p:cNvPr>
          <p:cNvGrpSpPr/>
          <p:nvPr/>
        </p:nvGrpSpPr>
        <p:grpSpPr>
          <a:xfrm>
            <a:off x="6734948" y="5656555"/>
            <a:ext cx="11095852" cy="2215991"/>
            <a:chOff x="0" y="-385732"/>
            <a:chExt cx="12929884" cy="2954655"/>
          </a:xfrm>
        </p:grpSpPr>
        <p:sp>
          <p:nvSpPr>
            <p:cNvPr id="13" name="TextBox 6">
              <a:extLst>
                <a:ext uri="{FF2B5EF4-FFF2-40B4-BE49-F238E27FC236}">
                  <a16:creationId xmlns:a16="http://schemas.microsoft.com/office/drawing/2014/main" id="{33825040-766B-EA91-9C7D-706EA8CD8F0A}"/>
                </a:ext>
              </a:extLst>
            </p:cNvPr>
            <p:cNvSpPr txBox="1"/>
            <p:nvPr/>
          </p:nvSpPr>
          <p:spPr>
            <a:xfrm>
              <a:off x="1106240" y="-385732"/>
              <a:ext cx="11823644" cy="2954655"/>
            </a:xfrm>
            <a:prstGeom prst="rect">
              <a:avLst/>
            </a:prstGeom>
          </p:spPr>
          <p:txBody>
            <a:bodyPr lIns="0" tIns="0" rIns="0" bIns="0" rtlCol="0" anchor="t">
              <a:spAutoFit/>
            </a:bodyPr>
            <a:lstStyle/>
            <a:p>
              <a:r>
                <a:rPr lang="en-US" sz="3600" dirty="0">
                  <a:solidFill>
                    <a:srgbClr val="000000"/>
                  </a:solidFill>
                  <a:latin typeface="Cormorant Garamond Light Bold"/>
                </a:rPr>
                <a:t>With increased ubiquity of technologies and smartphones in SA, there is renewed interest in utilizing technological advances to measure adherence</a:t>
              </a:r>
            </a:p>
          </p:txBody>
        </p:sp>
        <p:sp>
          <p:nvSpPr>
            <p:cNvPr id="15" name="TextBox 7">
              <a:extLst>
                <a:ext uri="{FF2B5EF4-FFF2-40B4-BE49-F238E27FC236}">
                  <a16:creationId xmlns:a16="http://schemas.microsoft.com/office/drawing/2014/main" id="{5EA31F1E-1A9D-C161-92AB-8918D6666474}"/>
                </a:ext>
              </a:extLst>
            </p:cNvPr>
            <p:cNvSpPr txBox="1"/>
            <p:nvPr/>
          </p:nvSpPr>
          <p:spPr>
            <a:xfrm>
              <a:off x="0" y="39877"/>
              <a:ext cx="729233" cy="520571"/>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grpSp>
        <p:nvGrpSpPr>
          <p:cNvPr id="18" name="Group 8">
            <a:extLst>
              <a:ext uri="{FF2B5EF4-FFF2-40B4-BE49-F238E27FC236}">
                <a16:creationId xmlns:a16="http://schemas.microsoft.com/office/drawing/2014/main" id="{083EE102-DC44-AC8C-5C03-5A339E7AE7DE}"/>
              </a:ext>
            </a:extLst>
          </p:cNvPr>
          <p:cNvGrpSpPr/>
          <p:nvPr/>
        </p:nvGrpSpPr>
        <p:grpSpPr>
          <a:xfrm>
            <a:off x="6796127" y="7417507"/>
            <a:ext cx="9697413" cy="2769989"/>
            <a:chOff x="0" y="-196683"/>
            <a:chExt cx="12929884" cy="3693320"/>
          </a:xfrm>
        </p:grpSpPr>
        <p:sp>
          <p:nvSpPr>
            <p:cNvPr id="19" name="TextBox 9">
              <a:extLst>
                <a:ext uri="{FF2B5EF4-FFF2-40B4-BE49-F238E27FC236}">
                  <a16:creationId xmlns:a16="http://schemas.microsoft.com/office/drawing/2014/main" id="{7C4A399B-00BC-A12A-C84A-D98A0D1FEB80}"/>
                </a:ext>
              </a:extLst>
            </p:cNvPr>
            <p:cNvSpPr txBox="1"/>
            <p:nvPr/>
          </p:nvSpPr>
          <p:spPr>
            <a:xfrm>
              <a:off x="1106240" y="-196683"/>
              <a:ext cx="11823644" cy="3693320"/>
            </a:xfrm>
            <a:prstGeom prst="rect">
              <a:avLst/>
            </a:prstGeom>
          </p:spPr>
          <p:txBody>
            <a:bodyPr lIns="0" tIns="0" rIns="0" bIns="0" rtlCol="0" anchor="t">
              <a:spAutoFit/>
            </a:bodyPr>
            <a:lstStyle/>
            <a:p>
              <a:r>
                <a:rPr lang="en-US" sz="3600" dirty="0">
                  <a:solidFill>
                    <a:srgbClr val="000000"/>
                  </a:solidFill>
                  <a:latin typeface="Cormorant Garamond Light Bold"/>
                </a:rPr>
                <a:t>Current approaches to adherence measurement are generally indirect measures (e.g., that a pill container has been opened), or direct measures that verify the presence of drug in biological matrices (these are expensive and not timely)</a:t>
              </a:r>
            </a:p>
          </p:txBody>
        </p:sp>
        <p:sp>
          <p:nvSpPr>
            <p:cNvPr id="20" name="TextBox 10">
              <a:extLst>
                <a:ext uri="{FF2B5EF4-FFF2-40B4-BE49-F238E27FC236}">
                  <a16:creationId xmlns:a16="http://schemas.microsoft.com/office/drawing/2014/main" id="{08AC5348-D673-638A-20ED-287C64FCFB5F}"/>
                </a:ext>
              </a:extLst>
            </p:cNvPr>
            <p:cNvSpPr txBox="1"/>
            <p:nvPr/>
          </p:nvSpPr>
          <p:spPr>
            <a:xfrm>
              <a:off x="0" y="202097"/>
              <a:ext cx="729232" cy="520571"/>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03</a:t>
              </a:r>
            </a:p>
          </p:txBody>
        </p:sp>
      </p:grpSp>
      <p:pic>
        <p:nvPicPr>
          <p:cNvPr id="6146" name="Picture 2" descr="Pregnancy, Birth, and HIV | The Well Project">
            <a:extLst>
              <a:ext uri="{FF2B5EF4-FFF2-40B4-BE49-F238E27FC236}">
                <a16:creationId xmlns:a16="http://schemas.microsoft.com/office/drawing/2014/main" id="{A0D0F6F9-9EE8-28A5-90B7-B611C3AE1A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23"/>
          <a:stretch/>
        </p:blipFill>
        <p:spPr bwMode="auto">
          <a:xfrm>
            <a:off x="272375" y="2529534"/>
            <a:ext cx="5819658" cy="522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5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632914" y="-38099"/>
            <a:ext cx="11655086" cy="3323987"/>
          </a:xfrm>
          <a:prstGeom prst="rect">
            <a:avLst/>
          </a:prstGeom>
          <a:solidFill>
            <a:srgbClr val="38B6FF"/>
          </a:solidFill>
        </p:spPr>
        <p:txBody>
          <a:bodyPr/>
          <a:lstStyle/>
          <a:p>
            <a:endParaRPr lang="en-US"/>
          </a:p>
        </p:txBody>
      </p:sp>
      <p:sp>
        <p:nvSpPr>
          <p:cNvPr id="4" name="TextBox 4"/>
          <p:cNvSpPr txBox="1"/>
          <p:nvPr/>
        </p:nvSpPr>
        <p:spPr>
          <a:xfrm>
            <a:off x="7573650" y="500354"/>
            <a:ext cx="9647550" cy="2492990"/>
          </a:xfrm>
          <a:prstGeom prst="rect">
            <a:avLst/>
          </a:prstGeom>
        </p:spPr>
        <p:txBody>
          <a:bodyPr lIns="0" tIns="0" rIns="0" bIns="0" rtlCol="0" anchor="t">
            <a:spAutoFit/>
          </a:bodyPr>
          <a:lstStyle/>
          <a:p>
            <a:r>
              <a:rPr lang="en-US" sz="5400" dirty="0">
                <a:solidFill>
                  <a:srgbClr val="000000"/>
                </a:solidFill>
                <a:latin typeface="Cormorant Garamond Light Bold"/>
              </a:rPr>
              <a:t>The Digital Pill System (DPS) is one way to directly measure adherence</a:t>
            </a:r>
            <a:endParaRPr lang="en-US" sz="5400" dirty="0">
              <a:solidFill>
                <a:srgbClr val="000000"/>
              </a:solidFill>
              <a:latin typeface="Cormorant Garamond Light Bold Italics"/>
            </a:endParaRPr>
          </a:p>
        </p:txBody>
      </p:sp>
      <p:grpSp>
        <p:nvGrpSpPr>
          <p:cNvPr id="5" name="Group 5"/>
          <p:cNvGrpSpPr/>
          <p:nvPr/>
        </p:nvGrpSpPr>
        <p:grpSpPr>
          <a:xfrm>
            <a:off x="7444721" y="3737968"/>
            <a:ext cx="9697413" cy="1661993"/>
            <a:chOff x="0" y="-385732"/>
            <a:chExt cx="12929884" cy="2215991"/>
          </a:xfrm>
        </p:grpSpPr>
        <p:sp>
          <p:nvSpPr>
            <p:cNvPr id="6" name="TextBox 6"/>
            <p:cNvSpPr txBox="1"/>
            <p:nvPr/>
          </p:nvSpPr>
          <p:spPr>
            <a:xfrm>
              <a:off x="1106240" y="-385732"/>
              <a:ext cx="11823644" cy="2215991"/>
            </a:xfrm>
            <a:prstGeom prst="rect">
              <a:avLst/>
            </a:prstGeom>
          </p:spPr>
          <p:txBody>
            <a:bodyPr lIns="0" tIns="0" rIns="0" bIns="0" rtlCol="0" anchor="t">
              <a:spAutoFit/>
            </a:bodyPr>
            <a:lstStyle/>
            <a:p>
              <a:r>
                <a:rPr lang="en-US" sz="3600" dirty="0">
                  <a:solidFill>
                    <a:srgbClr val="000000"/>
                  </a:solidFill>
                  <a:latin typeface="Cormorant Garamond Light Bold"/>
                </a:rPr>
                <a:t>DPS is an ingestible radiofrequency emitter that overencapsulates a single dose of ART to directly measure adherence</a:t>
              </a:r>
            </a:p>
          </p:txBody>
        </p:sp>
        <p:sp>
          <p:nvSpPr>
            <p:cNvPr id="7" name="TextBox 7"/>
            <p:cNvSpPr txBox="1"/>
            <p:nvPr/>
          </p:nvSpPr>
          <p:spPr>
            <a:xfrm>
              <a:off x="0" y="39878"/>
              <a:ext cx="729232" cy="503174"/>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01</a:t>
              </a:r>
            </a:p>
          </p:txBody>
        </p:sp>
      </p:grpSp>
      <p:grpSp>
        <p:nvGrpSpPr>
          <p:cNvPr id="8" name="Group 8"/>
          <p:cNvGrpSpPr/>
          <p:nvPr/>
        </p:nvGrpSpPr>
        <p:grpSpPr>
          <a:xfrm>
            <a:off x="7444721" y="6188727"/>
            <a:ext cx="9697413" cy="2215991"/>
            <a:chOff x="0" y="-196683"/>
            <a:chExt cx="12929884" cy="2954656"/>
          </a:xfrm>
        </p:grpSpPr>
        <p:sp>
          <p:nvSpPr>
            <p:cNvPr id="9" name="TextBox 9"/>
            <p:cNvSpPr txBox="1"/>
            <p:nvPr/>
          </p:nvSpPr>
          <p:spPr>
            <a:xfrm>
              <a:off x="1106240" y="-196683"/>
              <a:ext cx="11823644" cy="2954656"/>
            </a:xfrm>
            <a:prstGeom prst="rect">
              <a:avLst/>
            </a:prstGeom>
          </p:spPr>
          <p:txBody>
            <a:bodyPr lIns="0" tIns="0" rIns="0" bIns="0" rtlCol="0" anchor="t">
              <a:spAutoFit/>
            </a:bodyPr>
            <a:lstStyle/>
            <a:p>
              <a:r>
                <a:rPr lang="en-US" sz="3600" dirty="0">
                  <a:solidFill>
                    <a:srgbClr val="000000"/>
                  </a:solidFill>
                  <a:latin typeface="Cormorant Garamond Light Bold"/>
                </a:rPr>
                <a:t>Our team has used DPS to measure adherence to PrEP among MSM in the US, and among people with TB in India. DPS have generally been acceptable and effective in measuring adherence. </a:t>
              </a:r>
            </a:p>
          </p:txBody>
        </p:sp>
        <p:sp>
          <p:nvSpPr>
            <p:cNvPr id="10" name="TextBox 10"/>
            <p:cNvSpPr txBox="1"/>
            <p:nvPr/>
          </p:nvSpPr>
          <p:spPr>
            <a:xfrm>
              <a:off x="0" y="202097"/>
              <a:ext cx="729232" cy="503175"/>
            </a:xfrm>
            <a:prstGeom prst="rect">
              <a:avLst/>
            </a:prstGeom>
          </p:spPr>
          <p:txBody>
            <a:bodyPr lIns="0" tIns="0" rIns="0" bIns="0" rtlCol="0" anchor="t">
              <a:spAutoFit/>
            </a:bodyPr>
            <a:lstStyle/>
            <a:p>
              <a:pPr algn="ctr">
                <a:lnSpc>
                  <a:spcPts val="3096"/>
                </a:lnSpc>
              </a:pPr>
              <a:r>
                <a:rPr lang="en-US" sz="2400" dirty="0">
                  <a:solidFill>
                    <a:srgbClr val="000000"/>
                  </a:solidFill>
                  <a:latin typeface="HK Grotesk Medium Bold"/>
                </a:rPr>
                <a:t>02</a:t>
              </a:r>
            </a:p>
          </p:txBody>
        </p:sp>
      </p:grpSp>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B81F6A-6774-B54A-9B06-0E14011B4764}"/>
              </a:ext>
            </a:extLst>
          </p:cNvPr>
          <p:cNvSpPr txBox="1"/>
          <p:nvPr/>
        </p:nvSpPr>
        <p:spPr>
          <a:xfrm>
            <a:off x="140787" y="9563100"/>
            <a:ext cx="7303934" cy="707886"/>
          </a:xfrm>
          <a:prstGeom prst="rect">
            <a:avLst/>
          </a:prstGeom>
          <a:noFill/>
        </p:spPr>
        <p:txBody>
          <a:bodyPr wrap="square" rtlCol="0">
            <a:spAutoFit/>
          </a:bodyPr>
          <a:lstStyle/>
          <a:p>
            <a:r>
              <a:rPr lang="en-US" sz="2000" i="1" dirty="0">
                <a:latin typeface="Book Antiqua" panose="02040602050305030304" pitchFamily="18" charset="0"/>
              </a:rPr>
              <a:t>Chai et al., 2015; Chai et al., 2021; Chai et al., 2022; Goodman et al., 2022; </a:t>
            </a:r>
            <a:r>
              <a:rPr lang="en-US" sz="2000" i="1" dirty="0" err="1">
                <a:latin typeface="Book Antiqua" panose="02040602050305030304" pitchFamily="18" charset="0"/>
              </a:rPr>
              <a:t>Vaz</a:t>
            </a:r>
            <a:r>
              <a:rPr lang="en-US" sz="2000" i="1" dirty="0">
                <a:latin typeface="Book Antiqua" panose="02040602050305030304" pitchFamily="18" charset="0"/>
              </a:rPr>
              <a:t> et al., 2022; Lee et al., 2023; Chai et al., 2023</a:t>
            </a:r>
          </a:p>
        </p:txBody>
      </p:sp>
      <p:pic>
        <p:nvPicPr>
          <p:cNvPr id="11" name="Picture 10">
            <a:extLst>
              <a:ext uri="{FF2B5EF4-FFF2-40B4-BE49-F238E27FC236}">
                <a16:creationId xmlns:a16="http://schemas.microsoft.com/office/drawing/2014/main" id="{C5D85845-CF7E-5E35-C235-6AF5D5D6CC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567" r="29228"/>
          <a:stretch/>
        </p:blipFill>
        <p:spPr bwMode="auto">
          <a:xfrm>
            <a:off x="269453" y="5040060"/>
            <a:ext cx="7429805" cy="422495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2171DE3E-D964-F9EE-79C0-B0729AAF21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244" t="4255"/>
          <a:stretch/>
        </p:blipFill>
        <p:spPr bwMode="auto">
          <a:xfrm>
            <a:off x="1857043" y="-141065"/>
            <a:ext cx="2992200" cy="49197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813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Massachusetts General Hospital - Home | Facebook">
            <a:extLst>
              <a:ext uri="{FF2B5EF4-FFF2-40B4-BE49-F238E27FC236}">
                <a16:creationId xmlns:a16="http://schemas.microsoft.com/office/drawing/2014/main" id="{AC8C7A95-7D2E-3836-A352-B68A9939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4050" y="9123050"/>
            <a:ext cx="1163950" cy="116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AB81F6A-6774-B54A-9B06-0E14011B4764}"/>
              </a:ext>
            </a:extLst>
          </p:cNvPr>
          <p:cNvSpPr txBox="1"/>
          <p:nvPr/>
        </p:nvSpPr>
        <p:spPr>
          <a:xfrm>
            <a:off x="228600" y="9547356"/>
            <a:ext cx="6130197" cy="646331"/>
          </a:xfrm>
          <a:prstGeom prst="rect">
            <a:avLst/>
          </a:prstGeom>
          <a:noFill/>
        </p:spPr>
        <p:txBody>
          <a:bodyPr wrap="square" rtlCol="0">
            <a:spAutoFit/>
          </a:bodyPr>
          <a:lstStyle/>
          <a:p>
            <a:r>
              <a:rPr lang="en-US" sz="3600" i="1" dirty="0">
                <a:latin typeface="Book Antiqua" panose="02040602050305030304" pitchFamily="18" charset="0"/>
              </a:rPr>
              <a:t>Courtesy of </a:t>
            </a:r>
            <a:r>
              <a:rPr lang="en-US" sz="3600" i="1" dirty="0" err="1">
                <a:latin typeface="Book Antiqua" panose="02040602050305030304" pitchFamily="18" charset="0"/>
              </a:rPr>
              <a:t>EtectRx</a:t>
            </a:r>
            <a:endParaRPr lang="en-US" sz="3600" i="1" dirty="0">
              <a:latin typeface="Book Antiqua" panose="02040602050305030304" pitchFamily="18" charset="0"/>
            </a:endParaRPr>
          </a:p>
        </p:txBody>
      </p:sp>
      <p:pic>
        <p:nvPicPr>
          <p:cNvPr id="2" name="Picture 1" descr="Graphical user interface, application, Teams&#10;&#10;Description automatically generated">
            <a:extLst>
              <a:ext uri="{FF2B5EF4-FFF2-40B4-BE49-F238E27FC236}">
                <a16:creationId xmlns:a16="http://schemas.microsoft.com/office/drawing/2014/main" id="{F1F7CEA8-1716-2809-E096-3A137AA5A09C}"/>
              </a:ext>
            </a:extLst>
          </p:cNvPr>
          <p:cNvPicPr>
            <a:picLocks noChangeAspect="1"/>
          </p:cNvPicPr>
          <p:nvPr/>
        </p:nvPicPr>
        <p:blipFill rotWithShape="1">
          <a:blip r:embed="rId4"/>
          <a:srcRect l="2278" t="2675" r="2295" b="1125"/>
          <a:stretch/>
        </p:blipFill>
        <p:spPr bwMode="auto">
          <a:xfrm>
            <a:off x="1041687" y="4430"/>
            <a:ext cx="16664338" cy="944961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052402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14905</TotalTime>
  <Words>3594</Words>
  <Application>Microsoft Macintosh PowerPoint</Application>
  <PresentationFormat>Custom</PresentationFormat>
  <Paragraphs>312</Paragraphs>
  <Slides>37</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HK Grotesk Light</vt:lpstr>
      <vt:lpstr>Arial</vt:lpstr>
      <vt:lpstr>Cormorant Garamond Light Bold Italics</vt:lpstr>
      <vt:lpstr>Calibri</vt:lpstr>
      <vt:lpstr>Cormorant Garamond Light Bold</vt:lpstr>
      <vt:lpstr>HK Grotesk Medium Bold</vt:lpstr>
      <vt:lpstr>Book Antiqua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Participant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vt:lpstr>
      <vt:lpstr>Thank you! Enkosi kakhulu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Yellow Basic Minimalist Bright How to Be a Better Listener Training Talking Presentation</dc:title>
  <cp:lastModifiedBy>Lee, Jasper S.,PhD,MS</cp:lastModifiedBy>
  <cp:revision>122</cp:revision>
  <dcterms:created xsi:type="dcterms:W3CDTF">2006-08-16T00:00:00Z</dcterms:created>
  <dcterms:modified xsi:type="dcterms:W3CDTF">2024-01-10T21:52:01Z</dcterms:modified>
  <dc:identifier>DAFQop2P9P0</dc:identifier>
</cp:coreProperties>
</file>