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4"/>
  </p:sldMasterIdLst>
  <p:notesMasterIdLst>
    <p:notesMasterId r:id="rId26"/>
  </p:notesMasterIdLst>
  <p:handoutMasterIdLst>
    <p:handoutMasterId r:id="rId27"/>
  </p:handoutMasterIdLst>
  <p:sldIdLst>
    <p:sldId id="410" r:id="rId5"/>
    <p:sldId id="5012" r:id="rId6"/>
    <p:sldId id="5018" r:id="rId7"/>
    <p:sldId id="5019" r:id="rId8"/>
    <p:sldId id="5020" r:id="rId9"/>
    <p:sldId id="4920" r:id="rId10"/>
    <p:sldId id="5021" r:id="rId11"/>
    <p:sldId id="422" r:id="rId12"/>
    <p:sldId id="5022" r:id="rId13"/>
    <p:sldId id="420" r:id="rId14"/>
    <p:sldId id="411" r:id="rId15"/>
    <p:sldId id="412" r:id="rId16"/>
    <p:sldId id="5005" r:id="rId17"/>
    <p:sldId id="5006" r:id="rId18"/>
    <p:sldId id="5007" r:id="rId19"/>
    <p:sldId id="421" r:id="rId20"/>
    <p:sldId id="5014" r:id="rId21"/>
    <p:sldId id="5013" r:id="rId22"/>
    <p:sldId id="414" r:id="rId23"/>
    <p:sldId id="5015" r:id="rId24"/>
    <p:sldId id="5017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FB1535-F449-33D6-8E68-BB69A866C1A8}" name="Lantini, Ryan C" initials="LRC" userId="S::rlantini@lifespan.org::2c59f09d-0aa8-4651-81b8-547d568a7fd3" providerId="AD"/>
  <p188:author id="{0BB6684B-8506-91CF-66A5-231602F5A803}" name="Rosen, Rochelle K" initials="RRK" userId="S::RRosen@Lifespan.org::20d64b0b-3030-4ae1-809c-e255418de2f9" providerId="AD"/>
  <p188:author id="{E7F50764-878F-159D-A7EB-790B1CA066BD}" name="Boyer, Edward" initials="" userId="S::boye54@osumc.edu::5a0a2ee0-bef1-4178-b491-2356e60e7cac" providerId="AD"/>
  <p188:author id="{1C46DD6F-081C-6685-4839-B5874B799D4F}" name="HT" initials="HT" userId="HT" providerId="None"/>
  <p188:author id="{67E69B9E-CD0C-AB7A-DDBB-8AF436AC2E4B}" name="Balletto, Brittany L" initials="BBL" userId="S::332734@lifespan.org::a0f1f371-21e3-4244-9184-f4ba6181f848" providerId="AD"/>
  <p188:author id="{AAFA75A4-96BB-E062-BC39-B36CB58A2A58}" name="Walaska, Kristen A" initials="WKA" userId="S::kwalaska@lifespan.org::f7ffe3a9-363b-4003-8bb2-7fd060420c7b" providerId="AD"/>
  <p188:author id="{512F31D9-4D99-097E-61B0-5966948C7F68}" name="Beth Bock" initials="BB" userId="dbcc9c8642cabfc8" providerId="Windows Live"/>
  <p188:author id="{3CBF97EC-999C-D0BF-5F78-1DE01FAACF69}" name="Alpert, Pamela" initials="AP" userId="S::palpert@ufl.edu::0d15fe4d-9eb8-419d-a4f1-a15edf54f4c0" providerId="AD"/>
  <p188:author id="{5D2AD2FB-AD50-94FD-CA7D-282E3E1EEA41}" name="Bock, Beth C" initials="BBC" userId="S::bbock@lifespan.org::cd42fe98-087f-407e-a43e-2bc3b7b5608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nesia" initials="" lastIdx="3" clrIdx="0"/>
  <p:cmAuthor id="1" name="Horowitz, Santina" initials="H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00CC00"/>
    <a:srgbClr val="99CC00"/>
    <a:srgbClr val="5D7E00"/>
    <a:srgbClr val="336600"/>
    <a:srgbClr val="FFFF99"/>
    <a:srgbClr val="FFCC00"/>
    <a:srgbClr val="6B5CFC"/>
    <a:srgbClr val="B2B2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 autoAdjust="0"/>
    <p:restoredTop sz="74762" autoAdjust="0"/>
  </p:normalViewPr>
  <p:slideViewPr>
    <p:cSldViewPr>
      <p:cViewPr varScale="1">
        <p:scale>
          <a:sx n="94" d="100"/>
          <a:sy n="94" d="100"/>
        </p:scale>
        <p:origin x="2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3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EDAB6-137B-4111-81E5-E76B3D6736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40AD1-9387-4074-A1FA-6D6C28240E3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E7A07E3-347A-4D55-B495-3737F646C0AE}" type="parTrans" cxnId="{D7E0B666-85A7-411A-AEB5-81CB441F875C}">
      <dgm:prSet/>
      <dgm:spPr/>
      <dgm:t>
        <a:bodyPr/>
        <a:lstStyle/>
        <a:p>
          <a:endParaRPr lang="en-US"/>
        </a:p>
      </dgm:t>
    </dgm:pt>
    <dgm:pt modelId="{24629083-5C56-419E-9DF4-CCE3364FDB9B}" type="sibTrans" cxnId="{D7E0B666-85A7-411A-AEB5-81CB441F875C}">
      <dgm:prSet/>
      <dgm:spPr/>
      <dgm:t>
        <a:bodyPr/>
        <a:lstStyle/>
        <a:p>
          <a:endParaRPr lang="en-US"/>
        </a:p>
      </dgm:t>
    </dgm:pt>
    <dgm:pt modelId="{1C393C4E-DDD0-4B1F-A5CB-FF06C637E1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Controlled crossover study designed to compare ART Adherence in substance users.  Each participant randomized to use </a:t>
          </a:r>
          <a:r>
            <a:rPr lang="en-US" sz="1300" b="1" dirty="0"/>
            <a:t>each</a:t>
          </a:r>
          <a:r>
            <a:rPr lang="en-US" sz="1300" dirty="0"/>
            <a:t> adherence device for 90 days – after which they will be asked a series of questions regarding their experience with each device and overall opinions.   </a:t>
          </a:r>
        </a:p>
      </dgm:t>
    </dgm:pt>
    <dgm:pt modelId="{D1DD8A0D-4653-4C62-AD21-74D446E18572}" type="parTrans" cxnId="{D1E57DF3-0E6C-481F-991C-E180907A9DF3}">
      <dgm:prSet/>
      <dgm:spPr/>
      <dgm:t>
        <a:bodyPr/>
        <a:lstStyle/>
        <a:p>
          <a:endParaRPr lang="en-US"/>
        </a:p>
      </dgm:t>
    </dgm:pt>
    <dgm:pt modelId="{9DAD8E20-6362-4563-8C46-398F78F09899}" type="sibTrans" cxnId="{D1E57DF3-0E6C-481F-991C-E180907A9DF3}">
      <dgm:prSet/>
      <dgm:spPr/>
      <dgm:t>
        <a:bodyPr/>
        <a:lstStyle/>
        <a:p>
          <a:endParaRPr lang="en-US"/>
        </a:p>
      </dgm:t>
    </dgm:pt>
    <dgm:pt modelId="{10308547-282E-400C-9CC1-C8CE8316CD67}" type="pres">
      <dgm:prSet presAssocID="{349EDAB6-137B-4111-81E5-E76B3D673605}" presName="root" presStyleCnt="0">
        <dgm:presLayoutVars>
          <dgm:dir/>
          <dgm:resizeHandles val="exact"/>
        </dgm:presLayoutVars>
      </dgm:prSet>
      <dgm:spPr/>
    </dgm:pt>
    <dgm:pt modelId="{28755826-0875-46A2-A1A1-8772A7E21880}" type="pres">
      <dgm:prSet presAssocID="{09040AD1-9387-4074-A1FA-6D6C28240E31}" presName="compNode" presStyleCnt="0"/>
      <dgm:spPr/>
    </dgm:pt>
    <dgm:pt modelId="{8EBA66FA-54BA-4F46-B432-643620E8D024}" type="pres">
      <dgm:prSet presAssocID="{09040AD1-9387-4074-A1FA-6D6C28240E31}" presName="bgRect" presStyleLbl="bgShp" presStyleIdx="0" presStyleCnt="2" custScaleY="112228"/>
      <dgm:spPr/>
    </dgm:pt>
    <dgm:pt modelId="{E4DA4B7D-F610-4115-9CC6-D90FF2EE5FC6}" type="pres">
      <dgm:prSet presAssocID="{09040AD1-9387-4074-A1FA-6D6C28240E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D66BFE8-8A63-4959-9A72-CA3265638A40}" type="pres">
      <dgm:prSet presAssocID="{09040AD1-9387-4074-A1FA-6D6C28240E31}" presName="spaceRect" presStyleCnt="0"/>
      <dgm:spPr/>
    </dgm:pt>
    <dgm:pt modelId="{1AD8CD15-F8C1-4B91-8A16-0364718D240B}" type="pres">
      <dgm:prSet presAssocID="{09040AD1-9387-4074-A1FA-6D6C28240E31}" presName="parTx" presStyleLbl="revTx" presStyleIdx="0" presStyleCnt="2">
        <dgm:presLayoutVars>
          <dgm:chMax val="0"/>
          <dgm:chPref val="0"/>
        </dgm:presLayoutVars>
      </dgm:prSet>
      <dgm:spPr/>
    </dgm:pt>
    <dgm:pt modelId="{71E33632-72C8-4C28-B41B-0928BB4A3F33}" type="pres">
      <dgm:prSet presAssocID="{24629083-5C56-419E-9DF4-CCE3364FDB9B}" presName="sibTrans" presStyleCnt="0"/>
      <dgm:spPr/>
    </dgm:pt>
    <dgm:pt modelId="{F2315440-7DE4-4E20-AC83-59C16E035B2D}" type="pres">
      <dgm:prSet presAssocID="{1C393C4E-DDD0-4B1F-A5CB-FF06C637E11A}" presName="compNode" presStyleCnt="0"/>
      <dgm:spPr/>
    </dgm:pt>
    <dgm:pt modelId="{2A4BCBB5-B9ED-40E5-93F9-C477487568CA}" type="pres">
      <dgm:prSet presAssocID="{1C393C4E-DDD0-4B1F-A5CB-FF06C637E11A}" presName="bgRect" presStyleLbl="bgShp" presStyleIdx="1" presStyleCnt="2"/>
      <dgm:spPr/>
    </dgm:pt>
    <dgm:pt modelId="{310F2DFB-7F55-4B71-9DCB-FD833F803552}" type="pres">
      <dgm:prSet presAssocID="{1C393C4E-DDD0-4B1F-A5CB-FF06C637E1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91CC510-9BA3-4342-A019-7C2183FAF8BE}" type="pres">
      <dgm:prSet presAssocID="{1C393C4E-DDD0-4B1F-A5CB-FF06C637E11A}" presName="spaceRect" presStyleCnt="0"/>
      <dgm:spPr/>
    </dgm:pt>
    <dgm:pt modelId="{374138C3-819D-4F45-B0FC-DCCADBA78F85}" type="pres">
      <dgm:prSet presAssocID="{1C393C4E-DDD0-4B1F-A5CB-FF06C637E11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C7BA20-6129-4AD4-9D0B-693FF8C26D2D}" type="presOf" srcId="{09040AD1-9387-4074-A1FA-6D6C28240E31}" destId="{1AD8CD15-F8C1-4B91-8A16-0364718D240B}" srcOrd="0" destOrd="0" presId="urn:microsoft.com/office/officeart/2018/2/layout/IconVerticalSolidList"/>
    <dgm:cxn modelId="{AB31613E-F7F3-4130-AC7C-AE4D1D52436E}" type="presOf" srcId="{1C393C4E-DDD0-4B1F-A5CB-FF06C637E11A}" destId="{374138C3-819D-4F45-B0FC-DCCADBA78F85}" srcOrd="0" destOrd="0" presId="urn:microsoft.com/office/officeart/2018/2/layout/IconVerticalSolidList"/>
    <dgm:cxn modelId="{D7E0B666-85A7-411A-AEB5-81CB441F875C}" srcId="{349EDAB6-137B-4111-81E5-E76B3D673605}" destId="{09040AD1-9387-4074-A1FA-6D6C28240E31}" srcOrd="0" destOrd="0" parTransId="{4E7A07E3-347A-4D55-B495-3737F646C0AE}" sibTransId="{24629083-5C56-419E-9DF4-CCE3364FDB9B}"/>
    <dgm:cxn modelId="{45B0D7ED-5F78-4A22-BF20-4FD06C2E9D73}" type="presOf" srcId="{349EDAB6-137B-4111-81E5-E76B3D673605}" destId="{10308547-282E-400C-9CC1-C8CE8316CD67}" srcOrd="0" destOrd="0" presId="urn:microsoft.com/office/officeart/2018/2/layout/IconVerticalSolidList"/>
    <dgm:cxn modelId="{D1E57DF3-0E6C-481F-991C-E180907A9DF3}" srcId="{349EDAB6-137B-4111-81E5-E76B3D673605}" destId="{1C393C4E-DDD0-4B1F-A5CB-FF06C637E11A}" srcOrd="1" destOrd="0" parTransId="{D1DD8A0D-4653-4C62-AD21-74D446E18572}" sibTransId="{9DAD8E20-6362-4563-8C46-398F78F09899}"/>
    <dgm:cxn modelId="{B7308A8B-5FEB-462A-9BC0-E7748B5EBFD2}" type="presParOf" srcId="{10308547-282E-400C-9CC1-C8CE8316CD67}" destId="{28755826-0875-46A2-A1A1-8772A7E21880}" srcOrd="0" destOrd="0" presId="urn:microsoft.com/office/officeart/2018/2/layout/IconVerticalSolidList"/>
    <dgm:cxn modelId="{FCDFFFC2-E989-4E19-9D6D-AE80E2CA405E}" type="presParOf" srcId="{28755826-0875-46A2-A1A1-8772A7E21880}" destId="{8EBA66FA-54BA-4F46-B432-643620E8D024}" srcOrd="0" destOrd="0" presId="urn:microsoft.com/office/officeart/2018/2/layout/IconVerticalSolidList"/>
    <dgm:cxn modelId="{FE8E4537-0538-43AF-A592-D694C52FE309}" type="presParOf" srcId="{28755826-0875-46A2-A1A1-8772A7E21880}" destId="{E4DA4B7D-F610-4115-9CC6-D90FF2EE5FC6}" srcOrd="1" destOrd="0" presId="urn:microsoft.com/office/officeart/2018/2/layout/IconVerticalSolidList"/>
    <dgm:cxn modelId="{E40D4109-6326-43A5-B007-1D33053F78BB}" type="presParOf" srcId="{28755826-0875-46A2-A1A1-8772A7E21880}" destId="{BD66BFE8-8A63-4959-9A72-CA3265638A40}" srcOrd="2" destOrd="0" presId="urn:microsoft.com/office/officeart/2018/2/layout/IconVerticalSolidList"/>
    <dgm:cxn modelId="{E0E59F43-1F73-4170-9EAE-B97CB05D2ACA}" type="presParOf" srcId="{28755826-0875-46A2-A1A1-8772A7E21880}" destId="{1AD8CD15-F8C1-4B91-8A16-0364718D240B}" srcOrd="3" destOrd="0" presId="urn:microsoft.com/office/officeart/2018/2/layout/IconVerticalSolidList"/>
    <dgm:cxn modelId="{C8901CCF-0988-4E0E-8A6E-218121A925FC}" type="presParOf" srcId="{10308547-282E-400C-9CC1-C8CE8316CD67}" destId="{71E33632-72C8-4C28-B41B-0928BB4A3F33}" srcOrd="1" destOrd="0" presId="urn:microsoft.com/office/officeart/2018/2/layout/IconVerticalSolidList"/>
    <dgm:cxn modelId="{A2A283B6-FD84-4B40-AFE2-120B68C934C2}" type="presParOf" srcId="{10308547-282E-400C-9CC1-C8CE8316CD67}" destId="{F2315440-7DE4-4E20-AC83-59C16E035B2D}" srcOrd="2" destOrd="0" presId="urn:microsoft.com/office/officeart/2018/2/layout/IconVerticalSolidList"/>
    <dgm:cxn modelId="{7C2ECE2C-0109-4B14-94ED-BD8E64392789}" type="presParOf" srcId="{F2315440-7DE4-4E20-AC83-59C16E035B2D}" destId="{2A4BCBB5-B9ED-40E5-93F9-C477487568CA}" srcOrd="0" destOrd="0" presId="urn:microsoft.com/office/officeart/2018/2/layout/IconVerticalSolidList"/>
    <dgm:cxn modelId="{8836FFA8-C271-4468-A7B9-0F9CD6691D7B}" type="presParOf" srcId="{F2315440-7DE4-4E20-AC83-59C16E035B2D}" destId="{310F2DFB-7F55-4B71-9DCB-FD833F803552}" srcOrd="1" destOrd="0" presId="urn:microsoft.com/office/officeart/2018/2/layout/IconVerticalSolidList"/>
    <dgm:cxn modelId="{441D85E0-5068-4CFB-A932-0AB388066CF0}" type="presParOf" srcId="{F2315440-7DE4-4E20-AC83-59C16E035B2D}" destId="{991CC510-9BA3-4342-A019-7C2183FAF8BE}" srcOrd="2" destOrd="0" presId="urn:microsoft.com/office/officeart/2018/2/layout/IconVerticalSolidList"/>
    <dgm:cxn modelId="{CA9AC727-CA56-4A9C-9747-8A08C65F8005}" type="presParOf" srcId="{F2315440-7DE4-4E20-AC83-59C16E035B2D}" destId="{374138C3-819D-4F45-B0FC-DCCADBA78F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A66FA-54BA-4F46-B432-643620E8D024}">
      <dsp:nvSpPr>
        <dsp:cNvPr id="0" name=""/>
        <dsp:cNvSpPr/>
      </dsp:nvSpPr>
      <dsp:spPr>
        <a:xfrm>
          <a:off x="0" y="652453"/>
          <a:ext cx="8229600" cy="15238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A4B7D-F610-4115-9CC6-D90FF2EE5FC6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8CD15-F8C1-4B91-8A16-0364718D240B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568246" y="735468"/>
        <a:ext cx="6661353" cy="1357788"/>
      </dsp:txXfrm>
    </dsp:sp>
    <dsp:sp modelId="{2A4BCBB5-B9ED-40E5-93F9-C477487568CA}">
      <dsp:nvSpPr>
        <dsp:cNvPr id="0" name=""/>
        <dsp:cNvSpPr/>
      </dsp:nvSpPr>
      <dsp:spPr>
        <a:xfrm>
          <a:off x="0" y="2515720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F2DFB-7F55-4B71-9DCB-FD833F803552}">
      <dsp:nvSpPr>
        <dsp:cNvPr id="0" name=""/>
        <dsp:cNvSpPr/>
      </dsp:nvSpPr>
      <dsp:spPr>
        <a:xfrm>
          <a:off x="410731" y="2821222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138C3-819D-4F45-B0FC-DCCADBA78F85}">
      <dsp:nvSpPr>
        <dsp:cNvPr id="0" name=""/>
        <dsp:cNvSpPr/>
      </dsp:nvSpPr>
      <dsp:spPr>
        <a:xfrm>
          <a:off x="1568246" y="2515720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Controlled crossover study designed to compare ART Adherence in substance users.  Each participant randomized to use </a:t>
          </a:r>
          <a:r>
            <a:rPr lang="en-US" sz="1300" b="1" kern="1200" dirty="0"/>
            <a:t>each</a:t>
          </a:r>
          <a:r>
            <a:rPr lang="en-US" sz="1300" kern="1200" dirty="0"/>
            <a:t> adherence device for 90 days – after which they will be asked a series of questions regarding their experience with each device and overall opinions.   </a:t>
          </a:r>
        </a:p>
      </dsp:txBody>
      <dsp:txXfrm>
        <a:off x="1568246" y="2515720"/>
        <a:ext cx="66613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592" cy="4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t" anchorCtr="0" compatLnSpc="1">
            <a:prstTxWarp prst="textNoShape">
              <a:avLst/>
            </a:prstTxWarp>
          </a:bodyPr>
          <a:lstStyle>
            <a:lvl1pPr algn="l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99" y="1"/>
            <a:ext cx="2971009" cy="4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t" anchorCtr="0" compatLnSpc="1">
            <a:prstTxWarp prst="textNoShape">
              <a:avLst/>
            </a:prstTxWarp>
          </a:bodyPr>
          <a:lstStyle>
            <a:lvl1pPr algn="r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686495"/>
            <a:ext cx="297259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b" anchorCtr="0" compatLnSpc="1">
            <a:prstTxWarp prst="textNoShape">
              <a:avLst/>
            </a:prstTxWarp>
          </a:bodyPr>
          <a:lstStyle>
            <a:lvl1pPr algn="l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99" y="8686495"/>
            <a:ext cx="297100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b" anchorCtr="0" compatLnSpc="1">
            <a:prstTxWarp prst="textNoShape">
              <a:avLst/>
            </a:prstTxWarp>
          </a:bodyPr>
          <a:lstStyle>
            <a:lvl1pPr algn="r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8DEDC8-4C68-45CC-82E4-AD0A1B19E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592" cy="4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t" anchorCtr="0" compatLnSpc="1">
            <a:prstTxWarp prst="textNoShape">
              <a:avLst/>
            </a:prstTxWarp>
          </a:bodyPr>
          <a:lstStyle>
            <a:lvl1pPr algn="l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99" y="1"/>
            <a:ext cx="2971009" cy="4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t" anchorCtr="0" compatLnSpc="1">
            <a:prstTxWarp prst="textNoShape">
              <a:avLst/>
            </a:prstTxWarp>
          </a:bodyPr>
          <a:lstStyle>
            <a:lvl1pPr algn="r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4213"/>
            <a:ext cx="4575175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4" y="4344033"/>
            <a:ext cx="5029200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686495"/>
            <a:ext cx="297259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b" anchorCtr="0" compatLnSpc="1">
            <a:prstTxWarp prst="textNoShape">
              <a:avLst/>
            </a:prstTxWarp>
          </a:bodyPr>
          <a:lstStyle>
            <a:lvl1pPr algn="l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99" y="8686495"/>
            <a:ext cx="297100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4" tIns="45261" rIns="90524" bIns="45261" numCol="1" anchor="b" anchorCtr="0" compatLnSpc="1">
            <a:prstTxWarp prst="textNoShape">
              <a:avLst/>
            </a:prstTxWarp>
          </a:bodyPr>
          <a:lstStyle>
            <a:lvl1pPr algn="r" defTabSz="904707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CC57C77-82A2-45E4-BFD5-97B0DFD83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3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4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3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57C77-82A2-45E4-BFD5-97B0DFD836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767F84-0871-489F-9C32-5E2F28367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9C22-15B5-46E0-8809-B54BD47CCD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CC865-9691-44B4-9FBE-10E4E32FC5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No Pattern 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7EA35AC-2A53-A947-8C3F-E55D8BDD71C4}"/>
              </a:ext>
            </a:extLst>
          </p:cNvPr>
          <p:cNvSpPr txBox="1">
            <a:spLocks/>
          </p:cNvSpPr>
          <p:nvPr userDrawn="1"/>
        </p:nvSpPr>
        <p:spPr>
          <a:xfrm>
            <a:off x="8443277" y="6511990"/>
            <a:ext cx="588809" cy="34601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Gotham HTF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2016B5-6EE5-5D4B-AFAA-DBDA9DC64757}" type="slidenum">
              <a:rPr lang="en-US" sz="750" smtClean="0">
                <a:solidFill>
                  <a:schemeClr val="bg1"/>
                </a:solidFill>
              </a:rPr>
              <a:pPr algn="ctr"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31641E-146F-0B40-9FFB-40BA31D46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051" y="341573"/>
            <a:ext cx="8334609" cy="8582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b="1" dirty="0">
                <a:sym typeface="Calibri"/>
              </a:rPr>
              <a:t>Title Slide</a:t>
            </a:r>
            <a:endParaRPr lang="en-US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3CA8D-0EE4-E34C-AAEF-A02754BA4A40}"/>
              </a:ext>
            </a:extLst>
          </p:cNvPr>
          <p:cNvCxnSpPr/>
          <p:nvPr userDrawn="1"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, qr code&#10;&#10;Description automatically generated">
            <a:extLst>
              <a:ext uri="{FF2B5EF4-FFF2-40B4-BE49-F238E27FC236}">
                <a16:creationId xmlns:a16="http://schemas.microsoft.com/office/drawing/2014/main" id="{F015C0C1-EFB4-FA42-9160-DA30EEB26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578" y="6568376"/>
            <a:ext cx="98727" cy="2393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659478-9706-AC49-8DB2-9EC02694ADEC}"/>
              </a:ext>
            </a:extLst>
          </p:cNvPr>
          <p:cNvSpPr txBox="1">
            <a:spLocks/>
          </p:cNvSpPr>
          <p:nvPr userDrawn="1"/>
        </p:nvSpPr>
        <p:spPr>
          <a:xfrm>
            <a:off x="8443277" y="6511990"/>
            <a:ext cx="588809" cy="34601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Gotham HTF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2016B5-6EE5-5D4B-AFAA-DBDA9DC64757}" type="slidenum">
              <a:rPr lang="en-US" sz="750" b="1" i="0" smtClean="0">
                <a:solidFill>
                  <a:schemeClr val="bg1"/>
                </a:solidFill>
                <a:latin typeface="Montserrat" pitchFamily="2" charset="77"/>
              </a:rPr>
              <a:pPr algn="ctr"/>
              <a:t>‹#›</a:t>
            </a:fld>
            <a:endParaRPr lang="en-US" sz="750" b="1" i="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47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E40C-335D-48E4-A5DC-B9B51E692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EBAD0-FACA-4452-A1DF-20BBA43BD0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6284E-9133-434E-8337-9B41DD3E5B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14A8-48D1-405F-A866-2B98BCD54E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557C8-1E4F-4710-B387-AFCC8B9680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6DCB-D1EE-46D2-B870-94D9B67E40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7C4A1-9191-4A1F-BE9D-8B58DD3A10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9B2699-97C7-4497-A307-246B99BA1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783921-778F-40C8-BACD-CAED9BC50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C6BD-8E08-E698-DE83-B1AD2190C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>
                <a:solidFill>
                  <a:schemeClr val="accent1"/>
                </a:solidFill>
              </a:rPr>
              <a:t>Preliminary Qualitative Data from the MyTPill Study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413AEB-9B11-D638-BCE6-202D35481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HICSS January 3</a:t>
            </a:r>
            <a:r>
              <a:rPr lang="en-US" baseline="30000" dirty="0"/>
              <a:t>rd</a:t>
            </a:r>
            <a:r>
              <a:rPr lang="en-US" dirty="0"/>
              <a:t>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5C2DA-264D-F744-E94E-D8B89F284AF3}"/>
              </a:ext>
            </a:extLst>
          </p:cNvPr>
          <p:cNvSpPr txBox="1"/>
          <p:nvPr/>
        </p:nvSpPr>
        <p:spPr>
          <a:xfrm>
            <a:off x="838200" y="5961583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**NIH funded grant number R01DA047236-04 </a:t>
            </a:r>
          </a:p>
          <a:p>
            <a:r>
              <a:rPr lang="en-US" sz="2000" b="1" dirty="0"/>
              <a:t>in partnership with etectRx**</a:t>
            </a:r>
          </a:p>
        </p:txBody>
      </p:sp>
    </p:spTree>
    <p:extLst>
      <p:ext uri="{BB962C8B-B14F-4D97-AF65-F5344CB8AC3E}">
        <p14:creationId xmlns:p14="http://schemas.microsoft.com/office/powerpoint/2010/main" val="369090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AF7638-12DF-DEE4-4142-A9FB0C98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10 total participants; 15 interviews</a:t>
            </a:r>
          </a:p>
          <a:p>
            <a:pPr lvl="1"/>
            <a:r>
              <a:rPr lang="en-US" dirty="0"/>
              <a:t>5 ID-Cap System 3M interviews</a:t>
            </a:r>
          </a:p>
          <a:p>
            <a:pPr lvl="3"/>
            <a:r>
              <a:rPr lang="en-US" dirty="0"/>
              <a:t>2 also completed 6M WisePill + comparison</a:t>
            </a:r>
          </a:p>
          <a:p>
            <a:pPr lvl="1"/>
            <a:r>
              <a:rPr lang="en-US" dirty="0"/>
              <a:t>4 WisePill 3M interviews</a:t>
            </a:r>
          </a:p>
          <a:p>
            <a:pPr lvl="3"/>
            <a:r>
              <a:rPr lang="en-US" dirty="0"/>
              <a:t>3 also completed 6M ID-Cap System + comparison</a:t>
            </a:r>
          </a:p>
          <a:p>
            <a:pPr lvl="1"/>
            <a:r>
              <a:rPr lang="en-US" dirty="0"/>
              <a:t>1 Discontinued ID-Cap System participant </a:t>
            </a:r>
          </a:p>
          <a:p>
            <a:pPr lvl="1"/>
            <a:r>
              <a:rPr lang="en-US" dirty="0"/>
              <a:t>8 ID-Cap System experiences</a:t>
            </a:r>
          </a:p>
          <a:p>
            <a:pPr lvl="1"/>
            <a:r>
              <a:rPr lang="en-US" dirty="0"/>
              <a:t>6 WisePill experiences </a:t>
            </a:r>
          </a:p>
          <a:p>
            <a:pPr lvl="1"/>
            <a:r>
              <a:rPr lang="en-US" dirty="0"/>
              <a:t>5 Comparisons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7A8134-717F-F610-FACB-FF956CF3D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85255"/>
              </p:ext>
            </p:extLst>
          </p:nvPr>
        </p:nvGraphicFramePr>
        <p:xfrm>
          <a:off x="828674" y="4771974"/>
          <a:ext cx="7553326" cy="1247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346">
                  <a:extLst>
                    <a:ext uri="{9D8B030D-6E8A-4147-A177-3AD203B41FA5}">
                      <a16:colId xmlns:a16="http://schemas.microsoft.com/office/drawing/2014/main" val="2386988659"/>
                    </a:ext>
                  </a:extLst>
                </a:gridCol>
                <a:gridCol w="1848580">
                  <a:extLst>
                    <a:ext uri="{9D8B030D-6E8A-4147-A177-3AD203B41FA5}">
                      <a16:colId xmlns:a16="http://schemas.microsoft.com/office/drawing/2014/main" val="14918694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0191491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5397144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48430539"/>
                    </a:ext>
                  </a:extLst>
                </a:gridCol>
                <a:gridCol w="178020">
                  <a:extLst>
                    <a:ext uri="{9D8B030D-6E8A-4147-A177-3AD203B41FA5}">
                      <a16:colId xmlns:a16="http://schemas.microsoft.com/office/drawing/2014/main" val="2550801551"/>
                    </a:ext>
                  </a:extLst>
                </a:gridCol>
                <a:gridCol w="1269780">
                  <a:extLst>
                    <a:ext uri="{9D8B030D-6E8A-4147-A177-3AD203B41FA5}">
                      <a16:colId xmlns:a16="http://schemas.microsoft.com/office/drawing/2014/main" val="1905587065"/>
                    </a:ext>
                  </a:extLst>
                </a:gridCol>
              </a:tblGrid>
              <a:tr h="295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3M ID-Cap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6M WisePill &amp; Comparison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3M WisePill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6M ID-Cap &amp; Comparison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Discontinued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8896382"/>
                  </a:ext>
                </a:extLst>
              </a:tr>
              <a:tr h="180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 PID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PID 8 (ID-Cap)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9393"/>
                  </a:ext>
                </a:extLst>
              </a:tr>
              <a:tr h="180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7284779"/>
                  </a:ext>
                </a:extLst>
              </a:tr>
              <a:tr h="180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506160"/>
                  </a:ext>
                </a:extLst>
              </a:tr>
              <a:tr h="180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4841668"/>
                  </a:ext>
                </a:extLst>
              </a:tr>
              <a:tr h="180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PID 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8421756"/>
                  </a:ext>
                </a:extLst>
              </a:tr>
            </a:tbl>
          </a:graphicData>
        </a:graphic>
      </p:graphicFrame>
      <p:sp>
        <p:nvSpPr>
          <p:cNvPr id="5" name="Title 10">
            <a:extLst>
              <a:ext uri="{FF2B5EF4-FFF2-40B4-BE49-F238E27FC236}">
                <a16:creationId xmlns:a16="http://schemas.microsoft.com/office/drawing/2014/main" id="{DC726EFE-CCAE-C165-9F5C-DF44F858C6C6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Participant Interviews Analyzed as of December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20DD2-6227-4AB4-5812-90CAD2141431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1250B-21D8-FB7A-041B-34A206A1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US" sz="3600" dirty="0"/>
              <a:t>Qualitative questions included: </a:t>
            </a:r>
          </a:p>
          <a:p>
            <a:pPr marL="685800" lvl="2">
              <a:spcAft>
                <a:spcPts val="200"/>
              </a:spcAft>
            </a:pPr>
            <a:r>
              <a:rPr lang="en-US" dirty="0"/>
              <a:t>What they liked Most/Least about the ID-Cap System</a:t>
            </a:r>
          </a:p>
          <a:p>
            <a:pPr marL="685800" lvl="2">
              <a:spcAft>
                <a:spcPts val="200"/>
              </a:spcAft>
            </a:pPr>
            <a:r>
              <a:rPr lang="en-US" dirty="0"/>
              <a:t>Experiences with the ID-Cap System including the         ID-Capsule, Reader, and ID-Cap App</a:t>
            </a:r>
          </a:p>
          <a:p>
            <a:pPr marL="685800" lvl="2">
              <a:spcAft>
                <a:spcPts val="200"/>
              </a:spcAft>
            </a:pPr>
            <a:r>
              <a:rPr lang="en-US" dirty="0"/>
              <a:t>Did participants find ID-Cap System easy to understand/operate?</a:t>
            </a:r>
          </a:p>
          <a:p>
            <a:pPr marL="685800" lvl="2">
              <a:spcAft>
                <a:spcPts val="200"/>
              </a:spcAft>
            </a:pPr>
            <a:r>
              <a:rPr lang="en-US" dirty="0"/>
              <a:t>Describe a typical day using the ID-Cap System.</a:t>
            </a:r>
          </a:p>
          <a:p>
            <a:pPr marL="685800" lvl="2">
              <a:spcAft>
                <a:spcPts val="200"/>
              </a:spcAft>
            </a:pPr>
            <a:r>
              <a:rPr lang="en-US" dirty="0"/>
              <a:t>Would they consider using the ID-Cap System if available?</a:t>
            </a:r>
          </a:p>
          <a:p>
            <a:pPr marL="685800" lvl="2"/>
            <a:r>
              <a:rPr lang="en-US" dirty="0"/>
              <a:t>Thoughts on ID-Cap App overall usability</a:t>
            </a:r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544A3D-308D-E541-4230-DEE154283600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>
            <a:extLst>
              <a:ext uri="{FF2B5EF4-FFF2-40B4-BE49-F238E27FC236}">
                <a16:creationId xmlns:a16="http://schemas.microsoft.com/office/drawing/2014/main" id="{69D44D88-F628-0D85-97C6-CA7107CDD25E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chemeClr val="accent1"/>
                </a:solidFill>
              </a:rPr>
              <a:t>ID-Cap System Experience</a:t>
            </a:r>
          </a:p>
        </p:txBody>
      </p:sp>
    </p:spTree>
    <p:extLst>
      <p:ext uri="{BB962C8B-B14F-4D97-AF65-F5344CB8AC3E}">
        <p14:creationId xmlns:p14="http://schemas.microsoft.com/office/powerpoint/2010/main" val="189527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1250B-21D8-FB7A-041B-34A206A1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Qualitative questions included: </a:t>
            </a:r>
          </a:p>
          <a:p>
            <a:pPr marL="800100" lvl="1" indent="-342900">
              <a:spcAft>
                <a:spcPts val="200"/>
              </a:spcAft>
              <a:buClr>
                <a:srgbClr val="FF0000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sz="2100" dirty="0"/>
              <a:t>What they liked Most/Least about WisePill</a:t>
            </a:r>
          </a:p>
          <a:p>
            <a:pPr marL="800100" lvl="1" indent="-342900">
              <a:spcAft>
                <a:spcPts val="200"/>
              </a:spcAft>
              <a:buClr>
                <a:srgbClr val="FF0000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sz="2100" dirty="0"/>
              <a:t>Their experiences with the pill bottle device</a:t>
            </a:r>
          </a:p>
          <a:p>
            <a:pPr marL="800100" lvl="1" indent="-342900">
              <a:spcAft>
                <a:spcPts val="200"/>
              </a:spcAft>
              <a:buClr>
                <a:srgbClr val="FF0000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sz="2100" dirty="0"/>
              <a:t>Did participants find WisePill easy to understand/operate?</a:t>
            </a:r>
          </a:p>
          <a:p>
            <a:pPr marL="800100" lvl="1" indent="-342900">
              <a:spcAft>
                <a:spcPts val="200"/>
              </a:spcAft>
              <a:buClr>
                <a:srgbClr val="FF0000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sz="2100" dirty="0"/>
              <a:t>Describe typical day using WisePill</a:t>
            </a:r>
          </a:p>
          <a:p>
            <a:pPr marL="800100" lvl="1" indent="-342900">
              <a:spcAft>
                <a:spcPts val="200"/>
              </a:spcAft>
              <a:buClr>
                <a:srgbClr val="FF0000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sz="2100" dirty="0"/>
              <a:t>Would they continue to use the WisePill device if it was available as a choice for adherence.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BC6FC4-E379-9440-5B6A-812FBC34B2C1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>
            <a:extLst>
              <a:ext uri="{FF2B5EF4-FFF2-40B4-BE49-F238E27FC236}">
                <a16:creationId xmlns:a16="http://schemas.microsoft.com/office/drawing/2014/main" id="{9D72EF6D-5066-4750-E53C-ACA9CEB34D8C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</a:rPr>
              <a:t>WisePill Experience</a:t>
            </a:r>
          </a:p>
        </p:txBody>
      </p:sp>
    </p:spTree>
    <p:extLst>
      <p:ext uri="{BB962C8B-B14F-4D97-AF65-F5344CB8AC3E}">
        <p14:creationId xmlns:p14="http://schemas.microsoft.com/office/powerpoint/2010/main" val="211043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EA6FA-78EA-1777-A0BD-45505F52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Audio recorded (Miami)</a:t>
            </a:r>
          </a:p>
          <a:p>
            <a:r>
              <a:rPr lang="en-US" dirty="0"/>
              <a:t>Transcription and cleaning (Ohio)</a:t>
            </a:r>
          </a:p>
          <a:p>
            <a:r>
              <a:rPr lang="en-US" dirty="0"/>
              <a:t>Framework Matrix Analysis and Review (RI)</a:t>
            </a:r>
          </a:p>
          <a:p>
            <a:pPr lvl="1"/>
            <a:r>
              <a:rPr lang="en-US" sz="2200" dirty="0"/>
              <a:t>Data reduction technique for large qualitative data sets</a:t>
            </a:r>
          </a:p>
          <a:p>
            <a:pPr lvl="1"/>
            <a:r>
              <a:rPr lang="en-US" sz="2200" dirty="0"/>
              <a:t>Particularly useful for health services work </a:t>
            </a:r>
          </a:p>
          <a:p>
            <a:pPr lvl="1"/>
            <a:r>
              <a:rPr lang="en-US" sz="2200" dirty="0"/>
              <a:t>Largely deductive but leaves room for inductive data</a:t>
            </a:r>
          </a:p>
          <a:p>
            <a:pPr lvl="1"/>
            <a:r>
              <a:rPr lang="en-US" sz="2200" dirty="0"/>
              <a:t>Data is charted into a matrix focusing on each participant’s answer to key questions</a:t>
            </a:r>
          </a:p>
          <a:p>
            <a:pPr lvl="1"/>
            <a:r>
              <a:rPr lang="en-US" sz="2200" dirty="0"/>
              <a:t>Easy to share with a large team</a:t>
            </a:r>
          </a:p>
          <a:p>
            <a:pPr lvl="1"/>
            <a:r>
              <a:rPr lang="en-US" sz="2200" dirty="0"/>
              <a:t>Done in near real time</a:t>
            </a:r>
          </a:p>
          <a:p>
            <a:pPr lvl="1"/>
            <a:r>
              <a:rPr lang="en-US" sz="2200" dirty="0"/>
              <a:t>Track summaries and recommendations</a:t>
            </a:r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147358-2490-5CE7-4358-50BB77F7EEFC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0">
            <a:extLst>
              <a:ext uri="{FF2B5EF4-FFF2-40B4-BE49-F238E27FC236}">
                <a16:creationId xmlns:a16="http://schemas.microsoft.com/office/drawing/2014/main" id="{75B42C6D-B246-C70F-7852-4278B31CD69F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</a:rPr>
              <a:t>Qualitative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287023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2D78DD-FE6B-8C69-1BD5-CB0F708B9A7B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>
            <a:extLst>
              <a:ext uri="{FF2B5EF4-FFF2-40B4-BE49-F238E27FC236}">
                <a16:creationId xmlns:a16="http://schemas.microsoft.com/office/drawing/2014/main" id="{38CF41D3-3C0F-3846-0535-CEFFD65C09A1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</a:rPr>
              <a:t>Framework Matrix </a:t>
            </a:r>
            <a:r>
              <a:rPr lang="en-US" sz="1600" dirty="0">
                <a:solidFill>
                  <a:schemeClr val="accent1"/>
                </a:solidFill>
              </a:rPr>
              <a:t>(not actual data)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1CE99E9-4F90-EF84-919B-3826523F3796}"/>
              </a:ext>
            </a:extLst>
          </p:cNvPr>
          <p:cNvSpPr txBox="1">
            <a:spLocks/>
          </p:cNvSpPr>
          <p:nvPr/>
        </p:nvSpPr>
        <p:spPr>
          <a:xfrm>
            <a:off x="3886200" y="5334000"/>
            <a:ext cx="4994074" cy="1447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</a:rPr>
              <a:t>Rosen, et al. (2023). Use of Framework Matrix and Thematic Coding Methods in Qualitative Analysis for mHealth: The </a:t>
            </a:r>
            <a:r>
              <a:rPr lang="en-US" sz="1400" dirty="0" err="1">
                <a:solidFill>
                  <a:schemeClr val="tx1"/>
                </a:solidFill>
              </a:rPr>
              <a:t>FluidCalc</a:t>
            </a:r>
            <a:r>
              <a:rPr lang="en-US" sz="1400" dirty="0">
                <a:solidFill>
                  <a:schemeClr val="tx1"/>
                </a:solidFill>
              </a:rPr>
              <a:t> app. </a:t>
            </a:r>
            <a:r>
              <a:rPr lang="en-US" sz="1400" i="1" dirty="0">
                <a:solidFill>
                  <a:schemeClr val="tx1"/>
                </a:solidFill>
              </a:rPr>
              <a:t>International Journal of Qualitative Methods</a:t>
            </a:r>
            <a:r>
              <a:rPr lang="en-US" sz="1400" dirty="0">
                <a:solidFill>
                  <a:schemeClr val="tx1"/>
                </a:solidFill>
              </a:rPr>
              <a:t>, June 2023.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B9540-77C1-76BD-55F8-C47C604CC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9" y="1524000"/>
            <a:ext cx="809225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C2586-0D08-1FEA-2035-5A23525D0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ID-Cap System 3-month interview</a:t>
            </a:r>
          </a:p>
          <a:p>
            <a:r>
              <a:rPr lang="en-US" dirty="0"/>
              <a:t>WisePill 3-month interview</a:t>
            </a:r>
          </a:p>
          <a:p>
            <a:r>
              <a:rPr lang="en-US" dirty="0"/>
              <a:t>ID-Cap System 6-month interview</a:t>
            </a:r>
          </a:p>
          <a:p>
            <a:r>
              <a:rPr lang="en-US" dirty="0"/>
              <a:t>WisePill 6-month interview</a:t>
            </a:r>
          </a:p>
          <a:p>
            <a:r>
              <a:rPr lang="en-US" dirty="0"/>
              <a:t>ID-Cap System/WisePill 6-month comparison</a:t>
            </a:r>
          </a:p>
          <a:p>
            <a:r>
              <a:rPr lang="en-US" dirty="0"/>
              <a:t>WisePill/ID-Cap System 6-month comparison</a:t>
            </a:r>
          </a:p>
          <a:p>
            <a:r>
              <a:rPr lang="en-US" dirty="0"/>
              <a:t>Discontinued participant reflections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42306-DEED-5AF8-0A51-EA8E9090C96E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>
            <a:extLst>
              <a:ext uri="{FF2B5EF4-FFF2-40B4-BE49-F238E27FC236}">
                <a16:creationId xmlns:a16="http://schemas.microsoft.com/office/drawing/2014/main" id="{6F2B84CB-B570-DA42-E288-32091CA465B3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</a:rPr>
              <a:t>7 Total Matrices</a:t>
            </a:r>
          </a:p>
        </p:txBody>
      </p:sp>
    </p:spTree>
    <p:extLst>
      <p:ext uri="{BB962C8B-B14F-4D97-AF65-F5344CB8AC3E}">
        <p14:creationId xmlns:p14="http://schemas.microsoft.com/office/powerpoint/2010/main" val="265313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6185C-A34D-BD82-2883-762D40C4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4525963"/>
          </a:xfrm>
        </p:spPr>
        <p:txBody>
          <a:bodyPr/>
          <a:lstStyle/>
          <a:p>
            <a:r>
              <a:rPr lang="en-US" dirty="0"/>
              <a:t>Only one interview</a:t>
            </a:r>
          </a:p>
          <a:p>
            <a:r>
              <a:rPr lang="en-US" dirty="0"/>
              <a:t>ID-Cap System user</a:t>
            </a:r>
          </a:p>
          <a:p>
            <a:r>
              <a:rPr lang="en-US" dirty="0"/>
              <a:t>Unable to continue using the device due to personal circumstance</a:t>
            </a:r>
          </a:p>
          <a:p>
            <a:r>
              <a:rPr lang="en-US" dirty="0"/>
              <a:t>Device use did not play a role in discontinuation</a:t>
            </a:r>
          </a:p>
          <a:p>
            <a:r>
              <a:rPr lang="en-US" dirty="0"/>
              <a:t>Had no concerns about taking the pill/using the device</a:t>
            </a:r>
          </a:p>
          <a:p>
            <a:r>
              <a:rPr lang="en-US" dirty="0"/>
              <a:t>Found it “</a:t>
            </a:r>
            <a:r>
              <a:rPr lang="en-US" i="1" dirty="0"/>
              <a:t>very convenient</a:t>
            </a:r>
            <a:r>
              <a:rPr lang="en-US" dirty="0"/>
              <a:t>” and easy to use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03697A-3DB7-18B0-1283-4A72A0C58574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>
            <a:extLst>
              <a:ext uri="{FF2B5EF4-FFF2-40B4-BE49-F238E27FC236}">
                <a16:creationId xmlns:a16="http://schemas.microsoft.com/office/drawing/2014/main" id="{751B6482-0EC1-9F80-AEA9-3431F85BF6C6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</a:rPr>
              <a:t>Discontinued Participant</a:t>
            </a:r>
          </a:p>
        </p:txBody>
      </p:sp>
    </p:spTree>
    <p:extLst>
      <p:ext uri="{BB962C8B-B14F-4D97-AF65-F5344CB8AC3E}">
        <p14:creationId xmlns:p14="http://schemas.microsoft.com/office/powerpoint/2010/main" val="143008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F5629-8903-18B4-0498-7CAF9E04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5782"/>
            <a:ext cx="8229600" cy="54796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3 month – 5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use; convenient, like taking any other pill; interesting/fun;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MOST: app, 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reader/lanyard (x2); </a:t>
            </a: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LEAST: taking technology with them was inconvenient; 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reader/lanyard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charging issues;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READER: took up to 10 minutes to register, it’s not subtle; “</a:t>
            </a:r>
            <a:r>
              <a:rPr lang="en-US" sz="21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invasive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easy to use, “</a:t>
            </a:r>
            <a:r>
              <a:rPr lang="en-US" sz="21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complicated”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used the app to check adherence and make sure the system worked, liked seeing the dates taken and log of ingestion history.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take their pills, two say ID-Cap System helps them be more aware/have better adherence—learned something about their routine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after midnight = the next day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DATA: no concerns; comfortable sharing with medical personal, clinicians, pharmacists but not with family members</a:t>
            </a:r>
          </a:p>
          <a:p>
            <a:r>
              <a:rPr lang="en-US" dirty="0"/>
              <a:t>6 month – 3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l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 taking any other pill</a:t>
            </a: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little hard to swallow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MOST: ability to monitor their medication with the lanyard and app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LEAST: blinking lights were confusing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READER: challenging to see </a:t>
            </a: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on their phone app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the app to check their own adherence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take their pills regularly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not charging when not stored on the charger itself, using the app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DATA: no concerns from 2 </a:t>
            </a:r>
            <a:r>
              <a:rPr lang="en-US" sz="2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ptx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have it shared in the study, the third didn’t like sharing data but said it’s necessary and keeps them healthy; comfortable sharing with medical                               personal, but NOT pharmacists, family, or caregivers which would be an “</a:t>
            </a:r>
            <a:r>
              <a:rPr lang="en-US" sz="21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1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ntrusion”</a:t>
            </a: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59DE11-026E-143A-098E-A393987F6767}"/>
              </a:ext>
            </a:extLst>
          </p:cNvPr>
          <p:cNvGrpSpPr/>
          <p:nvPr/>
        </p:nvGrpSpPr>
        <p:grpSpPr>
          <a:xfrm>
            <a:off x="375050" y="402543"/>
            <a:ext cx="8616550" cy="511857"/>
            <a:chOff x="375050" y="402543"/>
            <a:chExt cx="8616550" cy="66117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AACAC1-C170-4CE1-FBAF-EC7836876B1F}"/>
                </a:ext>
              </a:extLst>
            </p:cNvPr>
            <p:cNvCxnSpPr/>
            <p:nvPr/>
          </p:nvCxnSpPr>
          <p:spPr>
            <a:xfrm>
              <a:off x="432742" y="1063714"/>
              <a:ext cx="47320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0">
              <a:extLst>
                <a:ext uri="{FF2B5EF4-FFF2-40B4-BE49-F238E27FC236}">
                  <a16:creationId xmlns:a16="http://schemas.microsoft.com/office/drawing/2014/main" id="{B88DBBC7-C82D-CF0E-4E16-03C56E223B55}"/>
                </a:ext>
              </a:extLst>
            </p:cNvPr>
            <p:cNvSpPr txBox="1">
              <a:spLocks/>
            </p:cNvSpPr>
            <p:nvPr/>
          </p:nvSpPr>
          <p:spPr>
            <a:xfrm>
              <a:off x="375050" y="402543"/>
              <a:ext cx="8616550" cy="581885"/>
            </a:xfrm>
            <a:prstGeom prst="rect">
              <a:avLst/>
            </a:prstGeom>
          </p:spPr>
          <p:txBody>
            <a:bodyPr vert="horz" rtlCol="0" anchor="ctr">
              <a:normAutofit fontScale="700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</a:pPr>
              <a:r>
                <a:rPr lang="en-US" sz="3600" dirty="0">
                  <a:solidFill>
                    <a:schemeClr val="accent1"/>
                  </a:solidFill>
                </a:rPr>
                <a:t>ID-Cap System Experiences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49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F5629-8903-18B4-0498-7CAF9E04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month – 4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experience, easy to understand and operate, simple to use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MOST: easy to open, reminder to take pill, felt safe to have around kids because it’s NOT easy to open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LEAST:  changed the time they took their meds, nothing and had to remember to use it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take their pills as prescribed, one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indicated forgetting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times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taking meds after midnight and again later that day registers two doses on that day.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DATA: one didn’t realize study team members would see their adherence information; no concerns with sharing with the study team; comfortable sharing with medical personal, clinicians, pharmacists and (one participant) with family members because that information is already shared with them by the participant</a:t>
            </a:r>
          </a:p>
          <a:p>
            <a:pPr>
              <a:spcBef>
                <a:spcPts val="0"/>
              </a:spcBef>
            </a:pPr>
            <a:r>
              <a:rPr lang="en-US" dirty="0"/>
              <a:t>6 month – 2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use and understand, helps with adherence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MOST: convenience, it registers with the system when you open it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LIKED LEAST: nothing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take their pills, one says adherence is better since using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WisePill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didn’t know if the system worked (1 participant)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DATA: it was fine, neither had any concerns and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 their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can go to medical personnel, but not others 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8E3EAF-4E39-1032-C53F-F04903F00FD6}"/>
              </a:ext>
            </a:extLst>
          </p:cNvPr>
          <p:cNvGrpSpPr/>
          <p:nvPr/>
        </p:nvGrpSpPr>
        <p:grpSpPr>
          <a:xfrm>
            <a:off x="375050" y="402544"/>
            <a:ext cx="8616550" cy="283257"/>
            <a:chOff x="375050" y="402544"/>
            <a:chExt cx="8616550" cy="6611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F34D73-4586-0A79-006A-5541EE2CF51B}"/>
                </a:ext>
              </a:extLst>
            </p:cNvPr>
            <p:cNvCxnSpPr/>
            <p:nvPr/>
          </p:nvCxnSpPr>
          <p:spPr>
            <a:xfrm>
              <a:off x="432742" y="1063714"/>
              <a:ext cx="47320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0">
              <a:extLst>
                <a:ext uri="{FF2B5EF4-FFF2-40B4-BE49-F238E27FC236}">
                  <a16:creationId xmlns:a16="http://schemas.microsoft.com/office/drawing/2014/main" id="{C66592CF-399B-0828-F3E8-20410716B7F2}"/>
                </a:ext>
              </a:extLst>
            </p:cNvPr>
            <p:cNvSpPr txBox="1">
              <a:spLocks/>
            </p:cNvSpPr>
            <p:nvPr/>
          </p:nvSpPr>
          <p:spPr>
            <a:xfrm>
              <a:off x="375050" y="402544"/>
              <a:ext cx="8616550" cy="485632"/>
            </a:xfrm>
            <a:prstGeom prst="rect">
              <a:avLst/>
            </a:prstGeom>
          </p:spPr>
          <p:txBody>
            <a:bodyPr vert="horz" rtlCol="0" anchor="ctr">
              <a:normAutofit fontScale="70000" lnSpcReduction="200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</a:pPr>
              <a:r>
                <a:rPr lang="en-US" sz="3600" dirty="0">
                  <a:solidFill>
                    <a:schemeClr val="accent1"/>
                  </a:solidFill>
                </a:rPr>
                <a:t>WisePill Experiences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71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1250B-21D8-FB7A-041B-34A206A1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WisePill</a:t>
            </a:r>
            <a:r>
              <a:rPr lang="en-US" dirty="0"/>
              <a:t> -&gt; ID-Cap System</a:t>
            </a:r>
          </a:p>
          <a:p>
            <a:pPr lvl="1"/>
            <a:r>
              <a:rPr lang="en-US" dirty="0"/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WisePill, 1 ID-Cap System</a:t>
            </a:r>
          </a:p>
          <a:p>
            <a:pPr lvl="1"/>
            <a:endParaRPr lang="en-US" dirty="0"/>
          </a:p>
          <a:p>
            <a:r>
              <a:rPr lang="en-US" dirty="0"/>
              <a:t>ID-Cap System -&gt; WisePill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WisePill, 1 ID-Cap System</a:t>
            </a:r>
          </a:p>
          <a:p>
            <a:pPr lvl="1"/>
            <a:endParaRPr lang="en-US" b="1" dirty="0"/>
          </a:p>
          <a:p>
            <a:pPr marL="109728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004972-060C-AC30-A218-C39B934FAC85}"/>
              </a:ext>
            </a:extLst>
          </p:cNvPr>
          <p:cNvGrpSpPr/>
          <p:nvPr/>
        </p:nvGrpSpPr>
        <p:grpSpPr>
          <a:xfrm>
            <a:off x="375050" y="402543"/>
            <a:ext cx="8616550" cy="740457"/>
            <a:chOff x="375050" y="402543"/>
            <a:chExt cx="8616550" cy="7404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63B4C9-B8CE-4C5A-BD90-15763A4F0EF8}"/>
                </a:ext>
              </a:extLst>
            </p:cNvPr>
            <p:cNvCxnSpPr/>
            <p:nvPr/>
          </p:nvCxnSpPr>
          <p:spPr>
            <a:xfrm>
              <a:off x="432742" y="1063714"/>
              <a:ext cx="47320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0">
              <a:extLst>
                <a:ext uri="{FF2B5EF4-FFF2-40B4-BE49-F238E27FC236}">
                  <a16:creationId xmlns:a16="http://schemas.microsoft.com/office/drawing/2014/main" id="{E448C4BD-C862-016C-792E-609E50E418AD}"/>
                </a:ext>
              </a:extLst>
            </p:cNvPr>
            <p:cNvSpPr txBox="1">
              <a:spLocks/>
            </p:cNvSpPr>
            <p:nvPr/>
          </p:nvSpPr>
          <p:spPr>
            <a:xfrm>
              <a:off x="375050" y="402543"/>
              <a:ext cx="8616550" cy="740457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</a:pPr>
              <a:r>
                <a:rPr lang="en-US" sz="3600" dirty="0">
                  <a:solidFill>
                    <a:schemeClr val="accent1"/>
                  </a:solidFill>
                </a:rPr>
                <a:t>ID-Cap System vs. WisePill Preference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9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A9F0-9082-1F5C-A5C9-F1793EE1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51" y="304800"/>
            <a:ext cx="8334609" cy="725227"/>
          </a:xfrm>
        </p:spPr>
        <p:txBody>
          <a:bodyPr/>
          <a:lstStyle/>
          <a:p>
            <a:r>
              <a:rPr lang="en-US" sz="2300" dirty="0"/>
              <a:t>MyTPill: A novel strategy to monitor antiretroviral adherence among HIV+ people who use substances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BEE432-8FBD-63F3-144E-3F85C63C4B67}"/>
              </a:ext>
            </a:extLst>
          </p:cNvPr>
          <p:cNvGrpSpPr/>
          <p:nvPr/>
        </p:nvGrpSpPr>
        <p:grpSpPr>
          <a:xfrm>
            <a:off x="457200" y="1189037"/>
            <a:ext cx="8229600" cy="4525963"/>
            <a:chOff x="457200" y="1481328"/>
            <a:chExt cx="8229600" cy="4525963"/>
          </a:xfrm>
        </p:grpSpPr>
        <p:graphicFrame>
          <p:nvGraphicFramePr>
            <p:cNvPr id="5" name="Content Placeholder 1">
              <a:extLst>
                <a:ext uri="{FF2B5EF4-FFF2-40B4-BE49-F238E27FC236}">
                  <a16:creationId xmlns:a16="http://schemas.microsoft.com/office/drawing/2014/main" id="{C226CD59-2344-4DFE-DE03-4C91C919B86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9035989"/>
                </p:ext>
              </p:extLst>
            </p:nvPr>
          </p:nvGraphicFramePr>
          <p:xfrm>
            <a:off x="457200" y="1481328"/>
            <a:ext cx="8229600" cy="45259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8EB11-B6BB-0BD8-03AE-410E23E17AAA}"/>
                </a:ext>
              </a:extLst>
            </p:cNvPr>
            <p:cNvGrpSpPr/>
            <p:nvPr/>
          </p:nvGrpSpPr>
          <p:grpSpPr>
            <a:xfrm>
              <a:off x="2286000" y="2286000"/>
              <a:ext cx="1415254" cy="1280160"/>
              <a:chOff x="1676400" y="2250841"/>
              <a:chExt cx="1415254" cy="133055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2F89C63-36A7-6600-92A8-FB383378E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76400" y="2250841"/>
                <a:ext cx="1415254" cy="1330559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D220D7-EBDA-A96B-1C92-622A5445E693}"/>
                  </a:ext>
                </a:extLst>
              </p:cNvPr>
              <p:cNvSpPr txBox="1"/>
              <p:nvPr/>
            </p:nvSpPr>
            <p:spPr>
              <a:xfrm>
                <a:off x="1975646" y="2748176"/>
                <a:ext cx="1034254" cy="33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ID-Cap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F58832-78F9-C178-25B5-7D45B72DF62B}"/>
                </a:ext>
              </a:extLst>
            </p:cNvPr>
            <p:cNvSpPr txBox="1"/>
            <p:nvPr/>
          </p:nvSpPr>
          <p:spPr>
            <a:xfrm>
              <a:off x="4572000" y="2764497"/>
              <a:ext cx="5148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Vs.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843A4C-BA1C-E388-3F59-38BBC81D762E}"/>
                </a:ext>
              </a:extLst>
            </p:cNvPr>
            <p:cNvGrpSpPr/>
            <p:nvPr/>
          </p:nvGrpSpPr>
          <p:grpSpPr>
            <a:xfrm>
              <a:off x="6248400" y="2286000"/>
              <a:ext cx="1981200" cy="1280160"/>
              <a:chOff x="6248400" y="2286000"/>
              <a:chExt cx="1981200" cy="1280160"/>
            </a:xfrm>
          </p:grpSpPr>
          <p:pic>
            <p:nvPicPr>
              <p:cNvPr id="10" name="Content Placeholder 4" descr="A pill organizer with several pills in it">
                <a:extLst>
                  <a:ext uri="{FF2B5EF4-FFF2-40B4-BE49-F238E27FC236}">
                    <a16:creationId xmlns:a16="http://schemas.microsoft.com/office/drawing/2014/main" id="{D5E7CC4E-620C-309C-759B-CA93EE36220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2286000"/>
                <a:ext cx="1813782" cy="128016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134F-50AD-A7C4-A867-3644C142674F}"/>
                  </a:ext>
                </a:extLst>
              </p:cNvPr>
              <p:cNvSpPr txBox="1"/>
              <p:nvPr/>
            </p:nvSpPr>
            <p:spPr>
              <a:xfrm>
                <a:off x="7069072" y="2570202"/>
                <a:ext cx="11605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WisePill</a:t>
                </a:r>
              </a:p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4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F5629-8903-18B4-0498-7CAF9E04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23625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WisePill</a:t>
            </a:r>
            <a:r>
              <a:rPr lang="en-US" dirty="0"/>
              <a:t> -&gt; ID-Cap System – 3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Wisepill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choosers felt it was easier overall; opening the bottle helped them remember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ID-Cap System helped because the app gives a visual look at adherence; and because the larger pill itself made taking it memorable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participants would prefer no adherence system to either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WisePill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ID-cap</a:t>
            </a:r>
          </a:p>
          <a:p>
            <a:endParaRPr lang="en-US" sz="600" dirty="0"/>
          </a:p>
          <a:p>
            <a:pPr>
              <a:spcBef>
                <a:spcPts val="0"/>
              </a:spcBef>
            </a:pPr>
            <a:r>
              <a:rPr lang="en-US" dirty="0"/>
              <a:t>ID-Cap System -&gt; </a:t>
            </a:r>
            <a:r>
              <a:rPr lang="en-US" dirty="0" err="1"/>
              <a:t>WisePill</a:t>
            </a:r>
            <a:r>
              <a:rPr lang="en-US" dirty="0"/>
              <a:t> - 2 participants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ID-Cap System was more complicated/more of a process because it had several steps; it probably helped with adherence more because you had to remember more to use it (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WisePill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preferer)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ID-Cap reminded them to take their meds more; “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see the light switch into white, I just felt that, that it was working there, that it was on the system already for sure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(ID-Cap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preferer)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participants preferred either ID-Cap System or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WisePill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using no medication  reminder system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systems help with medication adherence, but in different ways:</a:t>
            </a:r>
          </a:p>
          <a:p>
            <a:pPr marL="1143000" lvl="2">
              <a:lnSpc>
                <a:spcPct val="107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ID-Cap System 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knew the medication was effective when the light started blinking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</a:p>
          <a:p>
            <a:pPr marL="1143000" lvl="2">
              <a:lnSpc>
                <a:spcPct val="107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6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WisePill</a:t>
            </a:r>
            <a:r>
              <a:rPr lang="en-US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reminds you to take your medication when you see the flashing light</a:t>
            </a:r>
          </a:p>
          <a:p>
            <a:pPr marL="649224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endParaRPr lang="en-US" sz="22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05256" lvl="1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FF9F2-3A11-237D-EF6B-2A9781C5E2D7}"/>
              </a:ext>
            </a:extLst>
          </p:cNvPr>
          <p:cNvGrpSpPr/>
          <p:nvPr/>
        </p:nvGrpSpPr>
        <p:grpSpPr>
          <a:xfrm>
            <a:off x="375050" y="402543"/>
            <a:ext cx="8616550" cy="740457"/>
            <a:chOff x="375050" y="402543"/>
            <a:chExt cx="8616550" cy="74045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B10E86-2125-5005-3D17-95FB155BE3A3}"/>
                </a:ext>
              </a:extLst>
            </p:cNvPr>
            <p:cNvCxnSpPr/>
            <p:nvPr/>
          </p:nvCxnSpPr>
          <p:spPr>
            <a:xfrm>
              <a:off x="432742" y="1063714"/>
              <a:ext cx="47320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0">
              <a:extLst>
                <a:ext uri="{FF2B5EF4-FFF2-40B4-BE49-F238E27FC236}">
                  <a16:creationId xmlns:a16="http://schemas.microsoft.com/office/drawing/2014/main" id="{65509153-CC4D-9085-167C-23F0AE7E3917}"/>
                </a:ext>
              </a:extLst>
            </p:cNvPr>
            <p:cNvSpPr txBox="1">
              <a:spLocks/>
            </p:cNvSpPr>
            <p:nvPr/>
          </p:nvSpPr>
          <p:spPr>
            <a:xfrm>
              <a:off x="375050" y="402543"/>
              <a:ext cx="8616550" cy="740457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</a:pPr>
              <a:r>
                <a:rPr lang="en-US" sz="3600" dirty="0">
                  <a:solidFill>
                    <a:schemeClr val="accent1"/>
                  </a:solidFill>
                </a:rPr>
                <a:t>Comparisons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07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DB28D-7D95-BF12-557E-671AAAE1D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59" y="1143000"/>
            <a:ext cx="8458200" cy="5486400"/>
          </a:xfrm>
        </p:spPr>
        <p:txBody>
          <a:bodyPr/>
          <a:lstStyle/>
          <a:p>
            <a:pPr marL="393192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University of Miami and Florida International University</a:t>
            </a:r>
          </a:p>
          <a:p>
            <a:pPr marL="630936" lvl="2" indent="0">
              <a:spcAft>
                <a:spcPts val="600"/>
              </a:spcAft>
              <a:buNone/>
            </a:pPr>
            <a:r>
              <a:rPr lang="en-US" b="1" u="sng" dirty="0"/>
              <a:t>Adam Carrico</a:t>
            </a:r>
            <a:r>
              <a:rPr lang="en-US" dirty="0"/>
              <a:t>, Michael Viamonte, Omar Valentin, Chelsea Henderson, Delaram Ghanooni, Hetta Gouse, Allan Rodriguez, Kathryn McCollister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The Ohio State University </a:t>
            </a:r>
          </a:p>
          <a:p>
            <a:pPr marL="630936" lvl="2" indent="0">
              <a:spcAft>
                <a:spcPts val="600"/>
              </a:spcAft>
              <a:buNone/>
            </a:pPr>
            <a:r>
              <a:rPr lang="en-US" b="1" u="sng" dirty="0"/>
              <a:t>Edward Boyer</a:t>
            </a:r>
            <a:r>
              <a:rPr lang="en-US" dirty="0"/>
              <a:t>, Jennifer Frey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The Miriam Hospital, Providence, RI</a:t>
            </a:r>
          </a:p>
          <a:p>
            <a:pPr marL="630936" lvl="2" indent="0">
              <a:spcAft>
                <a:spcPts val="600"/>
              </a:spcAft>
              <a:buNone/>
            </a:pPr>
            <a:r>
              <a:rPr lang="en-US" dirty="0"/>
              <a:t>Rochelle Rosen, Ryan Lantini</a:t>
            </a:r>
          </a:p>
          <a:p>
            <a:pPr marL="393192" lvl="1" indent="0">
              <a:buNone/>
            </a:pPr>
            <a:r>
              <a:rPr lang="en-US">
                <a:solidFill>
                  <a:schemeClr val="accent1"/>
                </a:solidFill>
              </a:rPr>
              <a:t>Gilead Sciences</a:t>
            </a:r>
            <a:endParaRPr lang="en-US" dirty="0">
              <a:solidFill>
                <a:schemeClr val="accent1"/>
              </a:solidFill>
            </a:endParaRPr>
          </a:p>
          <a:p>
            <a:pPr marL="630936" lvl="2" indent="0">
              <a:buNone/>
            </a:pPr>
            <a:r>
              <a:rPr lang="en-US" dirty="0"/>
              <a:t>Jessica Robinson, Bindu </a:t>
            </a:r>
            <a:r>
              <a:rPr lang="en-US" dirty="0" err="1"/>
              <a:t>Warrier</a:t>
            </a:r>
            <a:r>
              <a:rPr lang="en-US" dirty="0"/>
              <a:t>, Jarred Coffey</a:t>
            </a:r>
          </a:p>
          <a:p>
            <a:pPr marL="393192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etectRx</a:t>
            </a:r>
            <a:endParaRPr lang="en-US" dirty="0">
              <a:solidFill>
                <a:schemeClr val="accent1"/>
              </a:solidFill>
            </a:endParaRPr>
          </a:p>
          <a:p>
            <a:pPr marL="630936" lvl="2" indent="0">
              <a:buNone/>
            </a:pPr>
            <a:r>
              <a:rPr lang="en-US" dirty="0"/>
              <a:t>Pamela Alpert, Chris Carnes</a:t>
            </a:r>
          </a:p>
          <a:p>
            <a:pPr marL="630936" lvl="2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43774-5E7D-68AA-86D2-BF167AA6B3DD}"/>
              </a:ext>
            </a:extLst>
          </p:cNvPr>
          <p:cNvGrpSpPr/>
          <p:nvPr/>
        </p:nvGrpSpPr>
        <p:grpSpPr>
          <a:xfrm>
            <a:off x="375050" y="402543"/>
            <a:ext cx="8616550" cy="740457"/>
            <a:chOff x="375050" y="402543"/>
            <a:chExt cx="8616550" cy="7404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3D9B5E-505B-0E91-AE79-EC732B147940}"/>
                </a:ext>
              </a:extLst>
            </p:cNvPr>
            <p:cNvCxnSpPr/>
            <p:nvPr/>
          </p:nvCxnSpPr>
          <p:spPr>
            <a:xfrm>
              <a:off x="432742" y="1063714"/>
              <a:ext cx="47320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0">
              <a:extLst>
                <a:ext uri="{FF2B5EF4-FFF2-40B4-BE49-F238E27FC236}">
                  <a16:creationId xmlns:a16="http://schemas.microsoft.com/office/drawing/2014/main" id="{7468239D-2ECC-57CD-E479-2F9943A8BD70}"/>
                </a:ext>
              </a:extLst>
            </p:cNvPr>
            <p:cNvSpPr txBox="1">
              <a:spLocks/>
            </p:cNvSpPr>
            <p:nvPr/>
          </p:nvSpPr>
          <p:spPr>
            <a:xfrm>
              <a:off x="375050" y="402543"/>
              <a:ext cx="8616550" cy="740457"/>
            </a:xfrm>
            <a:prstGeom prst="rect">
              <a:avLst/>
            </a:prstGeom>
          </p:spPr>
          <p:txBody>
            <a:bodyPr vert="horz" rtlCol="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</a:pPr>
              <a:r>
                <a:rPr lang="en-US" sz="3600" dirty="0">
                  <a:solidFill>
                    <a:schemeClr val="accent1"/>
                  </a:solidFill>
                </a:rPr>
                <a:t>Thank You to the </a:t>
              </a:r>
              <a:r>
                <a:rPr lang="en-US" sz="3600" dirty="0" err="1">
                  <a:solidFill>
                    <a:schemeClr val="accent1"/>
                  </a:solidFill>
                </a:rPr>
                <a:t>MyTPill</a:t>
              </a:r>
              <a:r>
                <a:rPr lang="en-US" sz="3600" dirty="0">
                  <a:solidFill>
                    <a:schemeClr val="accent1"/>
                  </a:solidFill>
                </a:rPr>
                <a:t> Study team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7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A9F0-9082-1F5C-A5C9-F1793EE1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51" y="304800"/>
            <a:ext cx="8334609" cy="858203"/>
          </a:xfrm>
        </p:spPr>
        <p:txBody>
          <a:bodyPr/>
          <a:lstStyle/>
          <a:p>
            <a:r>
              <a:rPr lang="en-US" sz="3000" dirty="0"/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ED948-9561-3A18-FD9A-9D1BA86622CA}"/>
              </a:ext>
            </a:extLst>
          </p:cNvPr>
          <p:cNvSpPr txBox="1"/>
          <p:nvPr/>
        </p:nvSpPr>
        <p:spPr>
          <a:xfrm>
            <a:off x="609600" y="1250007"/>
            <a:ext cx="810006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300" b="1" dirty="0">
                <a:latin typeface="+mj-lt"/>
              </a:rPr>
              <a:t>MyTPill </a:t>
            </a:r>
            <a:r>
              <a:rPr lang="en-US" sz="2300" dirty="0">
                <a:latin typeface="+mj-lt"/>
              </a:rPr>
              <a:t>is a NIH-funded, 5-year trial comparing two technologies for medication adherence. MPIs Edward Boyer, MD, PhD (OSU); Adam Carrico, PhD (FIU)</a:t>
            </a:r>
          </a:p>
          <a:p>
            <a:pPr algn="l"/>
            <a:endParaRPr lang="en-US" sz="2300" dirty="0">
              <a:latin typeface="+mj-lt"/>
            </a:endParaRPr>
          </a:p>
          <a:p>
            <a:pPr algn="l"/>
            <a:r>
              <a:rPr lang="en-US" sz="2300" b="1" dirty="0">
                <a:latin typeface="+mj-lt"/>
              </a:rPr>
              <a:t>etectRx</a:t>
            </a:r>
            <a:r>
              <a:rPr lang="en-US" sz="2300" dirty="0">
                <a:latin typeface="+mj-lt"/>
              </a:rPr>
              <a:t> is a digital health/medical device company and the manufacturer of the ID-Cap System™</a:t>
            </a:r>
          </a:p>
          <a:p>
            <a:pPr algn="l"/>
            <a:endParaRPr lang="en-US" sz="2300" dirty="0">
              <a:latin typeface="+mj-lt"/>
            </a:endParaRPr>
          </a:p>
          <a:p>
            <a:pPr algn="l"/>
            <a:r>
              <a:rPr lang="en-US" sz="2300" dirty="0">
                <a:latin typeface="+mj-lt"/>
              </a:rPr>
              <a:t>The </a:t>
            </a:r>
            <a:r>
              <a:rPr lang="en-US" sz="2300" b="1" dirty="0">
                <a:latin typeface="+mj-lt"/>
              </a:rPr>
              <a:t>ID-Cap System </a:t>
            </a:r>
            <a:r>
              <a:rPr lang="en-US" sz="2300" dirty="0">
                <a:latin typeface="+mj-lt"/>
              </a:rPr>
              <a:t>is: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Class II medical device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Classified by FDA as an ingestible event marker (IEM)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Available by prescription only</a:t>
            </a:r>
          </a:p>
          <a:p>
            <a:pPr algn="l"/>
            <a:endParaRPr lang="en-US" sz="2300" dirty="0">
              <a:latin typeface="+mj-lt"/>
            </a:endParaRPr>
          </a:p>
          <a:p>
            <a:pPr algn="l"/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ID-Cap System consists of 4 parts……</a:t>
            </a:r>
          </a:p>
        </p:txBody>
      </p:sp>
    </p:spTree>
    <p:extLst>
      <p:ext uri="{BB962C8B-B14F-4D97-AF65-F5344CB8AC3E}">
        <p14:creationId xmlns:p14="http://schemas.microsoft.com/office/powerpoint/2010/main" val="36681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A9F0-9082-1F5C-A5C9-F1793EE1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51" y="304800"/>
            <a:ext cx="8334609" cy="725227"/>
          </a:xfrm>
        </p:spPr>
        <p:txBody>
          <a:bodyPr/>
          <a:lstStyle/>
          <a:p>
            <a:r>
              <a:rPr lang="en-US" sz="2800" dirty="0"/>
              <a:t>4 Components of ID-Cap Adherence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44F93-8978-9420-6AD0-E37AA758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51" y="2057400"/>
            <a:ext cx="8573696" cy="3200400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09BAB9-412D-C0D8-24C0-DFECAE5769AC}"/>
              </a:ext>
            </a:extLst>
          </p:cNvPr>
          <p:cNvSpPr/>
          <p:nvPr/>
        </p:nvSpPr>
        <p:spPr>
          <a:xfrm>
            <a:off x="609600" y="1752600"/>
            <a:ext cx="495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A9F0-9082-1F5C-A5C9-F1793EE1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51" y="304800"/>
            <a:ext cx="8334609" cy="725227"/>
          </a:xfrm>
        </p:spPr>
        <p:txBody>
          <a:bodyPr/>
          <a:lstStyle/>
          <a:p>
            <a:r>
              <a:rPr lang="en-US" sz="2800" dirty="0"/>
              <a:t>ID-Cap Reader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9BAB9-412D-C0D8-24C0-DFECAE5769AC}"/>
              </a:ext>
            </a:extLst>
          </p:cNvPr>
          <p:cNvSpPr/>
          <p:nvPr/>
        </p:nvSpPr>
        <p:spPr>
          <a:xfrm>
            <a:off x="609600" y="1752600"/>
            <a:ext cx="495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 descr="A person wearing a lanyard and a device on his neck&#10;&#10;Description automatically generated">
            <a:extLst>
              <a:ext uri="{FF2B5EF4-FFF2-40B4-BE49-F238E27FC236}">
                <a16:creationId xmlns:a16="http://schemas.microsoft.com/office/drawing/2014/main" id="{19190BD6-363D-04E2-E1D1-AFD2B9FBE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32" y="1481138"/>
            <a:ext cx="392613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61414B1-9D8E-0D2B-AD42-B637FE75D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50" y="347383"/>
            <a:ext cx="6711550" cy="740457"/>
          </a:xfrm>
        </p:spPr>
        <p:txBody>
          <a:bodyPr/>
          <a:lstStyle/>
          <a:p>
            <a:r>
              <a:rPr lang="en-US" dirty="0"/>
              <a:t>Medication Adherence with ID-Cap System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EC444F-ECEC-F8C2-F6F4-D7AFEE0118C4}"/>
              </a:ext>
            </a:extLst>
          </p:cNvPr>
          <p:cNvGrpSpPr/>
          <p:nvPr/>
        </p:nvGrpSpPr>
        <p:grpSpPr>
          <a:xfrm>
            <a:off x="121072" y="1143000"/>
            <a:ext cx="8746834" cy="4800250"/>
            <a:chOff x="-25071" y="830205"/>
            <a:chExt cx="8746834" cy="4800250"/>
          </a:xfrm>
        </p:grpSpPr>
        <p:sp>
          <p:nvSpPr>
            <p:cNvPr id="46" name="1">
              <a:extLst>
                <a:ext uri="{FF2B5EF4-FFF2-40B4-BE49-F238E27FC236}">
                  <a16:creationId xmlns:a16="http://schemas.microsoft.com/office/drawing/2014/main" id="{809CD069-1C72-5E49-A893-F95B731C6015}"/>
                </a:ext>
              </a:extLst>
            </p:cNvPr>
            <p:cNvSpPr txBox="1"/>
            <p:nvPr/>
          </p:nvSpPr>
          <p:spPr>
            <a:xfrm>
              <a:off x="-25071" y="2262510"/>
              <a:ext cx="431994" cy="60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>
                <a:defRPr sz="12000" spc="-360">
                  <a:solidFill>
                    <a:srgbClr val="7B2D7B">
                      <a:alpha val="29913"/>
                    </a:srgbClr>
                  </a:solidFill>
                  <a:latin typeface="Gotham HTF Ultra"/>
                  <a:ea typeface="Gotham HTF Ultra"/>
                  <a:cs typeface="Gotham HTF Ultra"/>
                  <a:sym typeface="Gotham HTF Ultra"/>
                </a:defRPr>
              </a:lvl1pPr>
            </a:lstStyle>
            <a:p>
              <a:r>
                <a:rPr sz="3600" dirty="0"/>
                <a:t>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B099AD-1A0E-314B-B976-B02AB6641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83" y="1271952"/>
              <a:ext cx="1203556" cy="1259171"/>
            </a:xfrm>
            <a:prstGeom prst="rect">
              <a:avLst/>
            </a:prstGeom>
          </p:spPr>
        </p:pic>
        <p:sp>
          <p:nvSpPr>
            <p:cNvPr id="47" name="ID-Capsule…">
              <a:extLst>
                <a:ext uri="{FF2B5EF4-FFF2-40B4-BE49-F238E27FC236}">
                  <a16:creationId xmlns:a16="http://schemas.microsoft.com/office/drawing/2014/main" id="{D3B322AF-BDD6-FA49-B462-7C8361141C6A}"/>
                </a:ext>
              </a:extLst>
            </p:cNvPr>
            <p:cNvSpPr txBox="1"/>
            <p:nvPr/>
          </p:nvSpPr>
          <p:spPr>
            <a:xfrm>
              <a:off x="129951" y="2539712"/>
              <a:ext cx="1970447" cy="1131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pPr>
                <a:defRPr sz="2000" b="1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GothamHTF-Book" pitchFamily="2" charset="77"/>
                </a:rPr>
                <a:t>Study drug is encapsulated by the Pharmacy.</a:t>
              </a:r>
              <a:endParaRPr sz="1000" dirty="0">
                <a:solidFill>
                  <a:schemeClr val="accent1">
                    <a:lumMod val="75000"/>
                  </a:schemeClr>
                </a:solidFill>
                <a:latin typeface="GothamHTF-Book" pitchFamily="2" charset="77"/>
              </a:endParaRP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i="1" dirty="0">
                  <a:latin typeface="GothamHTF-BookItalic" pitchFamily="2" charset="77"/>
                </a:rPr>
                <a:t>Performed by etectRx or the Research Pharmacy.</a:t>
              </a: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i="1" dirty="0">
                  <a:latin typeface="GothamHTF-BookItalic" pitchFamily="2" charset="77"/>
                </a:rPr>
                <a:t>Delivers the study medication and reader to the site for dispensing to the participant.</a:t>
              </a:r>
              <a:endParaRPr sz="1000" i="1" dirty="0">
                <a:latin typeface="GothamHTF-BookItalic" pitchFamily="2" charset="77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3C96DF-F61A-A230-AF51-B61CFDB0F1CF}"/>
                </a:ext>
              </a:extLst>
            </p:cNvPr>
            <p:cNvGrpSpPr/>
            <p:nvPr/>
          </p:nvGrpSpPr>
          <p:grpSpPr>
            <a:xfrm>
              <a:off x="220019" y="3478454"/>
              <a:ext cx="3123892" cy="2152001"/>
              <a:chOff x="1391254" y="3779832"/>
              <a:chExt cx="4165190" cy="2869334"/>
            </a:xfrm>
          </p:grpSpPr>
          <p:sp>
            <p:nvSpPr>
              <p:cNvPr id="48" name="1">
                <a:extLst>
                  <a:ext uri="{FF2B5EF4-FFF2-40B4-BE49-F238E27FC236}">
                    <a16:creationId xmlns:a16="http://schemas.microsoft.com/office/drawing/2014/main" id="{CBF6B6C8-22FA-DF43-AC24-ABA65F1FDB84}"/>
                  </a:ext>
                </a:extLst>
              </p:cNvPr>
              <p:cNvSpPr txBox="1"/>
              <p:nvPr/>
            </p:nvSpPr>
            <p:spPr>
              <a:xfrm>
                <a:off x="1391254" y="4762786"/>
                <a:ext cx="587999" cy="8107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>
                  <a:defRPr sz="12000" spc="-360">
                    <a:solidFill>
                      <a:srgbClr val="7B2D7B">
                        <a:alpha val="29913"/>
                      </a:srgbClr>
                    </a:solidFill>
                    <a:latin typeface="Gotham HTF Ultra"/>
                    <a:ea typeface="Gotham HTF Ultra"/>
                    <a:cs typeface="Gotham HTF Ultra"/>
                    <a:sym typeface="Gotham HTF Ultra"/>
                  </a:defRPr>
                </a:lvl1pPr>
              </a:lstStyle>
              <a:p>
                <a:r>
                  <a:rPr lang="en-US" sz="3600" dirty="0"/>
                  <a:t>2</a:t>
                </a:r>
                <a:endParaRPr sz="3600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F24AB34-A0FA-CB4E-9FE0-7FE07819E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9181" y="3779832"/>
                <a:ext cx="2627263" cy="260055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4149ACC-8AEF-1443-93B7-2460D6676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068" y="4420132"/>
                <a:ext cx="178017" cy="323667"/>
              </a:xfrm>
              <a:prstGeom prst="rect">
                <a:avLst/>
              </a:prstGeom>
            </p:spPr>
          </p:pic>
          <p:sp>
            <p:nvSpPr>
              <p:cNvPr id="49" name="ID-Capsule…">
                <a:extLst>
                  <a:ext uri="{FF2B5EF4-FFF2-40B4-BE49-F238E27FC236}">
                    <a16:creationId xmlns:a16="http://schemas.microsoft.com/office/drawing/2014/main" id="{D4727FC7-9344-3C4A-9228-54CBA16FE9A8}"/>
                  </a:ext>
                </a:extLst>
              </p:cNvPr>
              <p:cNvSpPr txBox="1"/>
              <p:nvPr/>
            </p:nvSpPr>
            <p:spPr>
              <a:xfrm>
                <a:off x="1641737" y="5140741"/>
                <a:ext cx="2773282" cy="150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/>
              <a:p>
                <a:pPr>
                  <a:defRPr sz="2000" b="1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solidFill>
                      <a:schemeClr val="accent1">
                        <a:lumMod val="75000"/>
                      </a:schemeClr>
                    </a:solidFill>
                    <a:latin typeface="GothamHTF-Book" pitchFamily="2" charset="77"/>
                  </a:rPr>
                  <a:t>The  patient takes the encapsulated medication.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i="1" dirty="0">
                    <a:latin typeface="GothamHTF-BookItalic" pitchFamily="2" charset="77"/>
                  </a:rPr>
                  <a:t>The ID-Capsule is activated by gastric fluid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i="1" dirty="0">
                    <a:latin typeface="GothamHTF-BookItalic" pitchFamily="2" charset="77"/>
                  </a:rPr>
                  <a:t>Transmits a digital message from the stomach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i="1" dirty="0">
                    <a:latin typeface="GothamHTF-BookItalic" pitchFamily="2" charset="77"/>
                  </a:rPr>
                  <a:t>The wearable ID-Cap Reader receives the message and forwards it to the mobile app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CD56D484-2C43-4647-B174-568B7EC74042}"/>
                  </a:ext>
                </a:extLst>
              </p:cNvPr>
              <p:cNvSpPr/>
              <p:nvPr/>
            </p:nvSpPr>
            <p:spPr>
              <a:xfrm rot="386569">
                <a:off x="3199415" y="4709665"/>
                <a:ext cx="1491522" cy="1400613"/>
              </a:xfrm>
              <a:prstGeom prst="arc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BBC2635-949A-804B-85F8-BB5B90216215}"/>
                  </a:ext>
                </a:extLst>
              </p:cNvPr>
              <p:cNvGrpSpPr/>
              <p:nvPr/>
            </p:nvGrpSpPr>
            <p:grpSpPr>
              <a:xfrm>
                <a:off x="4020946" y="4755990"/>
                <a:ext cx="599040" cy="323666"/>
                <a:chOff x="2110195" y="1894446"/>
                <a:chExt cx="978408" cy="528642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B14C8400-79D8-1C44-8939-045096EC1045}"/>
                    </a:ext>
                  </a:extLst>
                </p:cNvPr>
                <p:cNvSpPr/>
                <p:nvPr/>
              </p:nvSpPr>
              <p:spPr>
                <a:xfrm>
                  <a:off x="2110195" y="1894446"/>
                  <a:ext cx="978408" cy="528642"/>
                </a:xfrm>
                <a:prstGeom prst="roundRect">
                  <a:avLst>
                    <a:gd name="adj" fmla="val 24416"/>
                  </a:avLst>
                </a:prstGeom>
                <a:solidFill>
                  <a:schemeClr val="bg1"/>
                </a:solidFill>
                <a:ln>
                  <a:solidFill>
                    <a:srgbClr val="91A1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25"/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5BCF3DD-0BA0-A44A-94A1-36DA2894D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4456" y="2054589"/>
                  <a:ext cx="869886" cy="2083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E2B5D6-486E-28F5-915A-55ECE0D86DB2}"/>
                </a:ext>
              </a:extLst>
            </p:cNvPr>
            <p:cNvGrpSpPr/>
            <p:nvPr/>
          </p:nvGrpSpPr>
          <p:grpSpPr>
            <a:xfrm>
              <a:off x="2800252" y="3131487"/>
              <a:ext cx="4707582" cy="2174038"/>
              <a:chOff x="5537155" y="3814593"/>
              <a:chExt cx="6276777" cy="2898716"/>
            </a:xfrm>
          </p:grpSpPr>
          <p:sp>
            <p:nvSpPr>
              <p:cNvPr id="50" name="1">
                <a:extLst>
                  <a:ext uri="{FF2B5EF4-FFF2-40B4-BE49-F238E27FC236}">
                    <a16:creationId xmlns:a16="http://schemas.microsoft.com/office/drawing/2014/main" id="{BD527142-096F-024A-9D1A-A51877C7654F}"/>
                  </a:ext>
                </a:extLst>
              </p:cNvPr>
              <p:cNvSpPr txBox="1"/>
              <p:nvPr/>
            </p:nvSpPr>
            <p:spPr>
              <a:xfrm>
                <a:off x="8593226" y="4683409"/>
                <a:ext cx="425672" cy="810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>
                  <a:defRPr sz="12000" spc="-360">
                    <a:solidFill>
                      <a:srgbClr val="7B2D7B">
                        <a:alpha val="29913"/>
                      </a:srgbClr>
                    </a:solidFill>
                    <a:latin typeface="Gotham HTF Ultra"/>
                    <a:ea typeface="Gotham HTF Ultra"/>
                    <a:cs typeface="Gotham HTF Ultra"/>
                    <a:sym typeface="Gotham HTF Ultra"/>
                  </a:defRPr>
                </a:lvl1pPr>
              </a:lstStyle>
              <a:p>
                <a:r>
                  <a:rPr lang="en-US" sz="3600" dirty="0"/>
                  <a:t>3</a:t>
                </a:r>
                <a:endParaRPr sz="3600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0D1662B-ABBE-0845-8595-EDADCBB2F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3696" y="3814593"/>
                <a:ext cx="1739924" cy="2360951"/>
              </a:xfrm>
              <a:prstGeom prst="rect">
                <a:avLst/>
              </a:prstGeom>
            </p:spPr>
          </p:pic>
          <p:cxnSp>
            <p:nvCxnSpPr>
              <p:cNvPr id="58" name="Curved Connector 57">
                <a:extLst>
                  <a:ext uri="{FF2B5EF4-FFF2-40B4-BE49-F238E27FC236}">
                    <a16:creationId xmlns:a16="http://schemas.microsoft.com/office/drawing/2014/main" id="{7845C338-5D1D-0248-9347-AF5FC02847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155" y="4763037"/>
                <a:ext cx="1452063" cy="1373389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D-Capsule…">
                <a:extLst>
                  <a:ext uri="{FF2B5EF4-FFF2-40B4-BE49-F238E27FC236}">
                    <a16:creationId xmlns:a16="http://schemas.microsoft.com/office/drawing/2014/main" id="{2FE103CE-1824-964B-8AD0-F8DA7D88602E}"/>
                  </a:ext>
                </a:extLst>
              </p:cNvPr>
              <p:cNvSpPr txBox="1"/>
              <p:nvPr/>
            </p:nvSpPr>
            <p:spPr>
              <a:xfrm>
                <a:off x="8373621" y="5410068"/>
                <a:ext cx="3440311" cy="130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/>
              <a:p>
                <a:pPr>
                  <a:defRPr sz="2000" b="1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b="1" spc="-44" dirty="0">
                    <a:solidFill>
                      <a:schemeClr val="accent1">
                        <a:lumMod val="75000"/>
                      </a:schemeClr>
                    </a:solidFill>
                    <a:latin typeface="GothamHTF-Book" pitchFamily="2" charset="77"/>
                  </a:rPr>
                  <a:t>ID-Cap App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Reports and displays ingestion event history 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Displays reminder or confirmation messages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Allows user to enter ingestion event manually 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Provides updates on status of Reader 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Available for iOS and Android</a:t>
                </a:r>
              </a:p>
            </p:txBody>
          </p:sp>
          <p:pic>
            <p:nvPicPr>
              <p:cNvPr id="37" name="Bluetooth-logo-and-wordmark.png" descr="Bluetooth-logo-and-wordmark.png">
                <a:extLst>
                  <a:ext uri="{FF2B5EF4-FFF2-40B4-BE49-F238E27FC236}">
                    <a16:creationId xmlns:a16="http://schemas.microsoft.com/office/drawing/2014/main" id="{7D105B5A-E4B3-3A46-9CCA-5BBF3E74AE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97245" y="4612640"/>
                <a:ext cx="260605" cy="79581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08C303-0DFE-9334-868B-AE64B8ACEE0F}"/>
                </a:ext>
              </a:extLst>
            </p:cNvPr>
            <p:cNvGrpSpPr/>
            <p:nvPr/>
          </p:nvGrpSpPr>
          <p:grpSpPr>
            <a:xfrm>
              <a:off x="5151440" y="830205"/>
              <a:ext cx="3570323" cy="2862980"/>
              <a:chOff x="6868586" y="-36060"/>
              <a:chExt cx="4760431" cy="3817306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98FB6F3-B330-594E-A149-9F1EC71A8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868586" y="307453"/>
                <a:ext cx="1384402" cy="2211095"/>
              </a:xfrm>
              <a:prstGeom prst="rect">
                <a:avLst/>
              </a:prstGeom>
            </p:spPr>
          </p:pic>
          <p:sp>
            <p:nvSpPr>
              <p:cNvPr id="66" name="ID-Capsule…">
                <a:extLst>
                  <a:ext uri="{FF2B5EF4-FFF2-40B4-BE49-F238E27FC236}">
                    <a16:creationId xmlns:a16="http://schemas.microsoft.com/office/drawing/2014/main" id="{19C573AC-D560-5D4B-9985-781FB78C8F8D}"/>
                  </a:ext>
                </a:extLst>
              </p:cNvPr>
              <p:cNvSpPr txBox="1"/>
              <p:nvPr/>
            </p:nvSpPr>
            <p:spPr>
              <a:xfrm>
                <a:off x="8574142" y="240839"/>
                <a:ext cx="3054875" cy="19187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/>
              <a:p>
                <a:pPr>
                  <a:defRPr sz="2000" b="1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solidFill>
                      <a:schemeClr val="accent1">
                        <a:lumMod val="75000"/>
                      </a:schemeClr>
                    </a:solidFill>
                    <a:latin typeface="GothamHTF-Book" pitchFamily="2" charset="77"/>
                  </a:rPr>
                  <a:t>Research staff remotely monitors patient therapy using the ID-Cap Dashboard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Real time reporting of ingestion events 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Alerts to missed events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Automatic reminder messages to reduce missed doses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Confirmation messages in response to ingestions</a:t>
                </a:r>
              </a:p>
              <a:p>
                <a:pPr marL="111125" indent="-111125">
                  <a:buClr>
                    <a:srgbClr val="E74025"/>
                  </a:buClr>
                  <a:buSzPct val="125000"/>
                  <a:buChar char="•"/>
                  <a:defRPr sz="2000" spc="-59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000" dirty="0">
                    <a:latin typeface="GothamHTF-BookItalic" pitchFamily="2" charset="0"/>
                  </a:rPr>
                  <a:t>View of individual patients or groups</a:t>
                </a:r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39ED79A5-A637-FA4B-BBF2-5E7D7846EAA0}"/>
                  </a:ext>
                </a:extLst>
              </p:cNvPr>
              <p:cNvSpPr/>
              <p:nvPr/>
            </p:nvSpPr>
            <p:spPr>
              <a:xfrm rot="20908966">
                <a:off x="6997712" y="1662220"/>
                <a:ext cx="2482889" cy="2119026"/>
              </a:xfrm>
              <a:prstGeom prst="arc">
                <a:avLst>
                  <a:gd name="adj1" fmla="val 17023547"/>
                  <a:gd name="adj2" fmla="val 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96764C3-45EA-0548-9C69-AAAE43EFE7AB}"/>
                  </a:ext>
                </a:extLst>
              </p:cNvPr>
              <p:cNvSpPr txBox="1"/>
              <p:nvPr/>
            </p:nvSpPr>
            <p:spPr>
              <a:xfrm>
                <a:off x="8680657" y="1909746"/>
                <a:ext cx="123710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i="1" spc="-38" dirty="0">
                    <a:solidFill>
                      <a:schemeClr val="bg2">
                        <a:lumMod val="50000"/>
                      </a:schemeClr>
                    </a:solidFill>
                    <a:latin typeface="GothamHTF-MediumItalic" pitchFamily="2" charset="77"/>
                  </a:rPr>
                  <a:t>https</a:t>
                </a:r>
              </a:p>
            </p:txBody>
          </p:sp>
          <p:sp>
            <p:nvSpPr>
              <p:cNvPr id="65" name="1">
                <a:extLst>
                  <a:ext uri="{FF2B5EF4-FFF2-40B4-BE49-F238E27FC236}">
                    <a16:creationId xmlns:a16="http://schemas.microsoft.com/office/drawing/2014/main" id="{F04D32F6-BF1C-4B42-BF2F-0BD06831C28B}"/>
                  </a:ext>
                </a:extLst>
              </p:cNvPr>
              <p:cNvSpPr txBox="1"/>
              <p:nvPr/>
            </p:nvSpPr>
            <p:spPr>
              <a:xfrm>
                <a:off x="8321058" y="-36060"/>
                <a:ext cx="608683" cy="8107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>
                  <a:defRPr sz="12000" spc="-360">
                    <a:solidFill>
                      <a:srgbClr val="7B2D7B">
                        <a:alpha val="29913"/>
                      </a:srgbClr>
                    </a:solidFill>
                    <a:latin typeface="Gotham HTF Ultra"/>
                    <a:ea typeface="Gotham HTF Ultra"/>
                    <a:cs typeface="Gotham HTF Ultra"/>
                    <a:sym typeface="Gotham HTF Ultra"/>
                  </a:defRPr>
                </a:lvl1pPr>
              </a:lstStyle>
              <a:p>
                <a:r>
                  <a:rPr lang="en-US" sz="3600" dirty="0"/>
                  <a:t>5</a:t>
                </a:r>
                <a:endParaRPr sz="3600" dirty="0"/>
              </a:p>
            </p:txBody>
          </p:sp>
        </p:grp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835D3461-616D-1743-AF35-4E8F88615E85}"/>
                </a:ext>
              </a:extLst>
            </p:cNvPr>
            <p:cNvSpPr/>
            <p:nvPr/>
          </p:nvSpPr>
          <p:spPr>
            <a:xfrm>
              <a:off x="6240793" y="2890210"/>
              <a:ext cx="1613368" cy="1111571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9D96BCA0-6CE1-0342-8ACF-ACCAC9A5D83E}"/>
                </a:ext>
              </a:extLst>
            </p:cNvPr>
            <p:cNvSpPr/>
            <p:nvPr/>
          </p:nvSpPr>
          <p:spPr>
            <a:xfrm>
              <a:off x="6445785" y="2756928"/>
              <a:ext cx="1062049" cy="80837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64" name="ID-Capsule…">
              <a:extLst>
                <a:ext uri="{FF2B5EF4-FFF2-40B4-BE49-F238E27FC236}">
                  <a16:creationId xmlns:a16="http://schemas.microsoft.com/office/drawing/2014/main" id="{31FA0AAE-03DD-6148-882A-B8180D04B9B3}"/>
                </a:ext>
              </a:extLst>
            </p:cNvPr>
            <p:cNvSpPr txBox="1"/>
            <p:nvPr/>
          </p:nvSpPr>
          <p:spPr>
            <a:xfrm>
              <a:off x="6469248" y="2909165"/>
              <a:ext cx="1396094" cy="977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/>
            <a:p>
              <a:pPr>
                <a:defRPr sz="2000" b="1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GothamHTF-BookItalic" pitchFamily="2" charset="0"/>
                </a:rPr>
                <a:t>etectRx Servers</a:t>
              </a: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latin typeface="GothamHTF-BookItalic" pitchFamily="2" charset="0"/>
                </a:rPr>
                <a:t>Secure Cloud-based Storage</a:t>
              </a: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latin typeface="GothamHTF-BookItalic" pitchFamily="2" charset="0"/>
                </a:rPr>
                <a:t>Patient’s Ingestion Log</a:t>
              </a: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latin typeface="GothamHTF-BookItalic" pitchFamily="2" charset="0"/>
                </a:rPr>
                <a:t>Reader status reports</a:t>
              </a:r>
            </a:p>
            <a:p>
              <a:pPr marL="111125" indent="-111125">
                <a:buClr>
                  <a:srgbClr val="E74025"/>
                </a:buClr>
                <a:buSzPct val="125000"/>
                <a:buChar char="•"/>
                <a:defRPr sz="2000" spc="-59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000" dirty="0">
                  <a:latin typeface="GothamHTF-BookItalic" pitchFamily="2" charset="0"/>
                </a:rPr>
                <a:t>HIPPA Compliant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66966BF-F2B8-9A48-991F-391488A90186}"/>
                </a:ext>
              </a:extLst>
            </p:cNvPr>
            <p:cNvSpPr txBox="1"/>
            <p:nvPr/>
          </p:nvSpPr>
          <p:spPr>
            <a:xfrm>
              <a:off x="5092305" y="3318267"/>
              <a:ext cx="92783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i="1" spc="-38" dirty="0">
                  <a:solidFill>
                    <a:schemeClr val="bg2">
                      <a:lumMod val="50000"/>
                    </a:schemeClr>
                  </a:solidFill>
                  <a:latin typeface="GothamHTF-MediumItalic" pitchFamily="2" charset="77"/>
                </a:rPr>
                <a:t>https</a:t>
              </a:r>
            </a:p>
            <a:p>
              <a:pPr algn="ctr"/>
              <a:r>
                <a:rPr lang="en-US" sz="675" i="1" spc="-38" dirty="0">
                  <a:solidFill>
                    <a:schemeClr val="bg2">
                      <a:lumMod val="50000"/>
                    </a:schemeClr>
                  </a:solidFill>
                  <a:latin typeface="GothamHTF-MediumItalic" pitchFamily="2" charset="77"/>
                </a:rPr>
                <a:t>Wi-fi/Cellular</a:t>
              </a:r>
            </a:p>
          </p:txBody>
        </p:sp>
        <p:sp>
          <p:nvSpPr>
            <p:cNvPr id="60" name="1">
              <a:extLst>
                <a:ext uri="{FF2B5EF4-FFF2-40B4-BE49-F238E27FC236}">
                  <a16:creationId xmlns:a16="http://schemas.microsoft.com/office/drawing/2014/main" id="{9157DD10-E757-024F-AD75-A048B414C944}"/>
                </a:ext>
              </a:extLst>
            </p:cNvPr>
            <p:cNvSpPr txBox="1"/>
            <p:nvPr/>
          </p:nvSpPr>
          <p:spPr>
            <a:xfrm>
              <a:off x="6344764" y="2624478"/>
              <a:ext cx="308018" cy="60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>
                <a:defRPr sz="12000" spc="-360">
                  <a:solidFill>
                    <a:srgbClr val="7B2D7B">
                      <a:alpha val="29913"/>
                    </a:srgbClr>
                  </a:solidFill>
                  <a:latin typeface="Gotham HTF Ultra"/>
                  <a:ea typeface="Gotham HTF Ultra"/>
                  <a:cs typeface="Gotham HTF Ultra"/>
                  <a:sym typeface="Gotham HTF Ultra"/>
                </a:defRPr>
              </a:lvl1pPr>
            </a:lstStyle>
            <a:p>
              <a:r>
                <a:rPr lang="en-US" sz="3600" dirty="0"/>
                <a:t>4</a:t>
              </a:r>
              <a:endParaRPr sz="3600" dirty="0"/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CD477321-252E-835D-557B-2E41CD7FB8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9888" y="3318267"/>
              <a:ext cx="1529724" cy="400146"/>
            </a:xfrm>
            <a:prstGeom prst="curvedConnector3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6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0">
        <p:fade/>
      </p:transition>
    </mc:Choice>
    <mc:Fallback xmlns="">
      <p:transition spd="med" advTm="3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B5F9EAA7-B1B1-F938-9D53-36DE1D28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1199776"/>
            <a:ext cx="7473550" cy="3829424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845D446-5BDB-14D7-A04B-4393CDD9D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Medication Adherence with WisePill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76575-9DA2-9F57-3752-91A09DA31F0D}"/>
              </a:ext>
            </a:extLst>
          </p:cNvPr>
          <p:cNvSpPr txBox="1"/>
          <p:nvPr/>
        </p:nvSpPr>
        <p:spPr>
          <a:xfrm>
            <a:off x="3562865" y="5887403"/>
            <a:ext cx="556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effectLst/>
                <a:latin typeface="+mj-lt"/>
              </a:rPr>
              <a:t>Figure above from: </a:t>
            </a:r>
          </a:p>
          <a:p>
            <a:pPr algn="l"/>
            <a:r>
              <a:rPr lang="en-US" sz="1200" dirty="0">
                <a:effectLst/>
                <a:latin typeface="+mj-lt"/>
              </a:rPr>
              <a:t>Lucero R, et al. </a:t>
            </a:r>
            <a:r>
              <a:rPr lang="en-US" sz="1200" i="1" dirty="0">
                <a:effectLst/>
                <a:latin typeface="+mj-lt"/>
              </a:rPr>
              <a:t>JMIR Form Res</a:t>
            </a:r>
            <a:r>
              <a:rPr lang="en-US" sz="1200" dirty="0">
                <a:effectLst/>
                <a:latin typeface="+mj-lt"/>
              </a:rPr>
              <a:t> 2020;4(2):e14888 doi: 10.2196/14888</a:t>
            </a:r>
          </a:p>
        </p:txBody>
      </p:sp>
    </p:spTree>
    <p:extLst>
      <p:ext uri="{BB962C8B-B14F-4D97-AF65-F5344CB8AC3E}">
        <p14:creationId xmlns:p14="http://schemas.microsoft.com/office/powerpoint/2010/main" val="38867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0">
        <p:fade/>
      </p:transition>
    </mc:Choice>
    <mc:Fallback xmlns="">
      <p:transition spd="med" advTm="3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4A4E0-A278-B40A-1E1F-BB8758E1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1B73CA-FD61-E093-BF30-B74270044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09" y="1163599"/>
            <a:ext cx="6220982" cy="53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A442A0C4-7A1A-2A94-D954-8252E4410AF3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MyTPill 27-Week Study Visits &amp; Study Activities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0F2A29-BC86-B52B-69C5-0D3CDD7708C5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6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4A4E0-A278-B40A-1E1F-BB8758E1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A442A0C4-7A1A-2A94-D954-8252E4410AF3}"/>
              </a:ext>
            </a:extLst>
          </p:cNvPr>
          <p:cNvSpPr txBox="1">
            <a:spLocks/>
          </p:cNvSpPr>
          <p:nvPr/>
        </p:nvSpPr>
        <p:spPr>
          <a:xfrm>
            <a:off x="375050" y="402543"/>
            <a:ext cx="8616550" cy="74045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chemeClr val="accent1"/>
                </a:solidFill>
              </a:rPr>
              <a:t>MyTPill Study Qualitative Data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0F2A29-BC86-B52B-69C5-0D3CDD7708C5}"/>
              </a:ext>
            </a:extLst>
          </p:cNvPr>
          <p:cNvCxnSpPr/>
          <p:nvPr/>
        </p:nvCxnSpPr>
        <p:spPr>
          <a:xfrm>
            <a:off x="432742" y="1063714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1BC7D60-2D44-4C65-6D59-B30A6310AFCF}"/>
              </a:ext>
            </a:extLst>
          </p:cNvPr>
          <p:cNvSpPr txBox="1">
            <a:spLocks/>
          </p:cNvSpPr>
          <p:nvPr/>
        </p:nvSpPr>
        <p:spPr>
          <a:xfrm>
            <a:off x="457200" y="1371601"/>
            <a:ext cx="838200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spcAft>
                <a:spcPts val="600"/>
              </a:spcAft>
              <a:buFont typeface="Wingdings 3"/>
              <a:buNone/>
            </a:pPr>
            <a:r>
              <a:rPr lang="en-US" dirty="0"/>
              <a:t>Each participant participates in 2 interviews, each lasting approximately 20-30 minutes</a:t>
            </a:r>
          </a:p>
          <a:p>
            <a:pPr lvl="1" fontAlgn="auto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3 months</a:t>
            </a:r>
            <a:r>
              <a:rPr lang="en-US" sz="2000" dirty="0"/>
              <a:t>: after 90 days of use of 1</a:t>
            </a:r>
            <a:r>
              <a:rPr lang="en-US" sz="2000" baseline="30000" dirty="0"/>
              <a:t>st</a:t>
            </a:r>
            <a:r>
              <a:rPr lang="en-US" sz="2000" dirty="0"/>
              <a:t> adherence monitoring system (ID-Cap System or </a:t>
            </a:r>
            <a:r>
              <a:rPr lang="en-US" sz="2000" dirty="0" err="1"/>
              <a:t>WisePill</a:t>
            </a:r>
            <a:r>
              <a:rPr lang="en-US" sz="2000" dirty="0"/>
              <a:t>)</a:t>
            </a:r>
          </a:p>
          <a:p>
            <a:pPr lvl="1" fontAlgn="auto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6 months</a:t>
            </a:r>
            <a:r>
              <a:rPr lang="en-US" sz="2000" dirty="0"/>
              <a:t>: after 90 days of use of the 2</a:t>
            </a:r>
            <a:r>
              <a:rPr lang="en-US" sz="2000" baseline="30000" dirty="0"/>
              <a:t>nd</a:t>
            </a:r>
            <a:r>
              <a:rPr lang="en-US" sz="2000" dirty="0"/>
              <a:t> adherence monitoring system (</a:t>
            </a:r>
            <a:r>
              <a:rPr lang="en-US" sz="2000" dirty="0" err="1"/>
              <a:t>WisePill</a:t>
            </a:r>
            <a:r>
              <a:rPr lang="en-US" sz="2000" dirty="0"/>
              <a:t> or ID-Cap System</a:t>
            </a:r>
            <a:r>
              <a:rPr lang="en-US" sz="1700" dirty="0"/>
              <a:t>)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6-month interview includes: </a:t>
            </a:r>
          </a:p>
          <a:p>
            <a:pPr lvl="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Experiences </a:t>
            </a:r>
            <a:r>
              <a:rPr lang="en-US" sz="1500" b="1" dirty="0"/>
              <a:t>post completion </a:t>
            </a:r>
            <a:r>
              <a:rPr lang="en-US" sz="1500" dirty="0"/>
              <a:t>of the 2</a:t>
            </a:r>
            <a:r>
              <a:rPr lang="en-US" sz="1500" baseline="30000" dirty="0"/>
              <a:t>nd</a:t>
            </a:r>
            <a:r>
              <a:rPr lang="en-US" sz="1500" dirty="0"/>
              <a:t> 90-day period to determine:</a:t>
            </a:r>
          </a:p>
          <a:p>
            <a:pPr lvl="4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Comparison</a:t>
            </a:r>
            <a:r>
              <a:rPr lang="en-US" sz="1400" dirty="0"/>
              <a:t> of ID-Cap System and </a:t>
            </a:r>
            <a:r>
              <a:rPr lang="en-US" sz="1400" dirty="0" err="1"/>
              <a:t>WisePill</a:t>
            </a:r>
            <a:r>
              <a:rPr lang="en-US" sz="1400" dirty="0"/>
              <a:t> medication monitoring devices</a:t>
            </a:r>
          </a:p>
          <a:p>
            <a:pPr lvl="4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Preference</a:t>
            </a:r>
            <a:r>
              <a:rPr lang="en-US" sz="1400" dirty="0"/>
              <a:t> for one or the other</a:t>
            </a:r>
          </a:p>
          <a:p>
            <a:pPr lvl="4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Feedback </a:t>
            </a:r>
            <a:r>
              <a:rPr lang="en-US" sz="1400" dirty="0"/>
              <a:t>on study experience</a:t>
            </a:r>
          </a:p>
          <a:p>
            <a:pPr lvl="1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Withdrawn participants invited to an interview for feedback on experiences to date </a:t>
            </a:r>
          </a:p>
          <a:p>
            <a:pPr marL="109728" indent="0" fontAlgn="auto">
              <a:buFont typeface="Wingdings 3"/>
              <a:buNone/>
            </a:pPr>
            <a:endParaRPr lang="en-US" dirty="0"/>
          </a:p>
          <a:p>
            <a:pPr marL="630936" lvl="2" indent="0" fontAlgn="auto">
              <a:spcAft>
                <a:spcPts val="0"/>
              </a:spcAft>
              <a:buFont typeface="Wingdings 2"/>
              <a:buNone/>
            </a:pPr>
            <a:endParaRPr lang="en-US" dirty="0"/>
          </a:p>
          <a:p>
            <a:pPr marL="630936" lvl="2" indent="0" fontAlgn="auto">
              <a:spcAft>
                <a:spcPts val="0"/>
              </a:spcAft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64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F452D9E51FA4CB9DF605C4BB9389D" ma:contentTypeVersion="12" ma:contentTypeDescription="Create a new document." ma:contentTypeScope="" ma:versionID="9970af034cea3a1a4a16b2074fbaff41">
  <xsd:schema xmlns:xsd="http://www.w3.org/2001/XMLSchema" xmlns:xs="http://www.w3.org/2001/XMLSchema" xmlns:p="http://schemas.microsoft.com/office/2006/metadata/properties" xmlns:ns3="ea1f68ea-f279-478f-b6cb-e3bdbbc6ee05" xmlns:ns4="3ab7002e-3574-4d9d-acd0-9d92447112f3" targetNamespace="http://schemas.microsoft.com/office/2006/metadata/properties" ma:root="true" ma:fieldsID="5f34d2fc79f8c1884ca7d76441eda5d9" ns3:_="" ns4:_="">
    <xsd:import namespace="ea1f68ea-f279-478f-b6cb-e3bdbbc6ee05"/>
    <xsd:import namespace="3ab7002e-3574-4d9d-acd0-9d9244711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68ea-f279-478f-b6cb-e3bdbbc6e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7002e-3574-4d9d-acd0-9d9244711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E5861C-E40E-4F44-BC4B-14E9655ABD2E}">
  <ds:schemaRefs>
    <ds:schemaRef ds:uri="http://schemas.microsoft.com/office/2006/metadata/properties"/>
    <ds:schemaRef ds:uri="3ab7002e-3574-4d9d-acd0-9d92447112f3"/>
    <ds:schemaRef ds:uri="http://schemas.microsoft.com/office/infopath/2007/PartnerControls"/>
    <ds:schemaRef ds:uri="http://purl.org/dc/terms/"/>
    <ds:schemaRef ds:uri="http://purl.org/dc/dcmitype/"/>
    <ds:schemaRef ds:uri="ea1f68ea-f279-478f-b6cb-e3bdbbc6ee05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9DA43AE-35E5-4604-A31D-A2318D586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68ea-f279-478f-b6cb-e3bdbbc6ee05"/>
    <ds:schemaRef ds:uri="3ab7002e-3574-4d9d-acd0-9d9244711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C2302D-5120-4C35-BA06-960C2F0779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15784</TotalTime>
  <Words>1718</Words>
  <Application>Microsoft Macintosh PowerPoint</Application>
  <PresentationFormat>On-screen Show (4:3)</PresentationFormat>
  <Paragraphs>220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GothamHTF-Book</vt:lpstr>
      <vt:lpstr>GothamHTF-BookItalic</vt:lpstr>
      <vt:lpstr>GothamHTF-MediumItalic</vt:lpstr>
      <vt:lpstr>Lucida Sans Unicode</vt:lpstr>
      <vt:lpstr>Montserrat</vt:lpstr>
      <vt:lpstr>Verdana</vt:lpstr>
      <vt:lpstr>Wingdings</vt:lpstr>
      <vt:lpstr>Wingdings 2</vt:lpstr>
      <vt:lpstr>Wingdings 3</vt:lpstr>
      <vt:lpstr>Concourse</vt:lpstr>
      <vt:lpstr>Preliminary Qualitative Data from the MyTPill Study</vt:lpstr>
      <vt:lpstr>MyTPill: A novel strategy to monitor antiretroviral adherence among HIV+ people who use substances</vt:lpstr>
      <vt:lpstr>Overview</vt:lpstr>
      <vt:lpstr>4 Components of ID-Cap Adherence System</vt:lpstr>
      <vt:lpstr>ID-Cap Reader</vt:lpstr>
      <vt:lpstr>Medication Adherence with ID-Cap System </vt:lpstr>
      <vt:lpstr>Medication Adherence with WisePill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DSMB Oveview</dc:title>
  <dc:creator>Ernestine Jennings</dc:creator>
  <cp:lastModifiedBy>Boyer, Edward</cp:lastModifiedBy>
  <cp:revision>875</cp:revision>
  <cp:lastPrinted>2023-10-02T16:46:29Z</cp:lastPrinted>
  <dcterms:created xsi:type="dcterms:W3CDTF">2006-06-08T05:04:04Z</dcterms:created>
  <dcterms:modified xsi:type="dcterms:W3CDTF">2024-01-10T12:58:57Z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0x010100FE9F452D9E51FA4CB9DF605C4BB9389D</vt:lpwstr>
  </property>
</Properties>
</file>