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329" r:id="rId4"/>
    <p:sldId id="327" r:id="rId5"/>
    <p:sldId id="326" r:id="rId6"/>
    <p:sldId id="332" r:id="rId7"/>
    <p:sldId id="316" r:id="rId8"/>
    <p:sldId id="324" r:id="rId9"/>
    <p:sldId id="321" r:id="rId10"/>
    <p:sldId id="355" r:id="rId11"/>
    <p:sldId id="336" r:id="rId12"/>
    <p:sldId id="330" r:id="rId13"/>
    <p:sldId id="337" r:id="rId14"/>
    <p:sldId id="348" r:id="rId15"/>
    <p:sldId id="340" r:id="rId16"/>
    <p:sldId id="342" r:id="rId17"/>
    <p:sldId id="349" r:id="rId18"/>
    <p:sldId id="350" r:id="rId19"/>
    <p:sldId id="346" r:id="rId20"/>
    <p:sldId id="344" r:id="rId21"/>
    <p:sldId id="353" r:id="rId22"/>
    <p:sldId id="291" r:id="rId23"/>
    <p:sldId id="260" r:id="rId2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686440-CD43-2093-05A4-729DBA65B8AD}" name="Psaros, Christina" initials="PC" userId="S::cpsaros@mgh.harvard.edu::0a7b066d-f865-45a0-b1da-97306cb4b762" providerId="AD"/>
  <p188:author id="{D4BE1F8F-A5F7-3AF0-D935-BA4C515A4578}" name="Chai, Peter R.,MD, MS" initials="PC" userId="S::PCHAI@BWH.HARVARD.EDU::6b6c86a3-5e11-44ab-9d2f-2bead9c683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50"/>
    <p:restoredTop sz="75353"/>
  </p:normalViewPr>
  <p:slideViewPr>
    <p:cSldViewPr snapToGrid="0" snapToObjects="1">
      <p:cViewPr varScale="1">
        <p:scale>
          <a:sx n="102" d="100"/>
          <a:sy n="102" d="100"/>
        </p:scale>
        <p:origin x="11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AEFBDA-610D-134C-96D0-74EA548EAA3E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7072E5-09AB-4F40-A49E-86A8625FC066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000" dirty="0">
              <a:solidFill>
                <a:sysClr val="windowText" lastClr="000000"/>
              </a:solidFill>
              <a:latin typeface="DM Sans" pitchFamily="2" charset="77"/>
            </a:rPr>
            <a:t>Operational challenges</a:t>
          </a:r>
        </a:p>
      </dgm:t>
    </dgm:pt>
    <dgm:pt modelId="{A28709CC-23E3-8F48-BF3E-59FA26168216}" type="parTrans" cxnId="{C31D658E-360D-A844-BB1E-9E789352B4DC}">
      <dgm:prSet/>
      <dgm:spPr/>
      <dgm:t>
        <a:bodyPr/>
        <a:lstStyle/>
        <a:p>
          <a:endParaRPr lang="en-US" sz="2000">
            <a:latin typeface="DM Sans" pitchFamily="2" charset="77"/>
          </a:endParaRPr>
        </a:p>
      </dgm:t>
    </dgm:pt>
    <dgm:pt modelId="{A2FA01AB-7C2F-8844-BD94-BC2557F08747}" type="sibTrans" cxnId="{C31D658E-360D-A844-BB1E-9E789352B4DC}">
      <dgm:prSet/>
      <dgm:spPr/>
      <dgm:t>
        <a:bodyPr/>
        <a:lstStyle/>
        <a:p>
          <a:endParaRPr lang="en-US" sz="2000">
            <a:latin typeface="DM Sans" pitchFamily="2" charset="77"/>
          </a:endParaRPr>
        </a:p>
      </dgm:t>
    </dgm:pt>
    <dgm:pt modelId="{39DB0D35-43BA-C943-8C52-AEB95196E541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>
              <a:effectLst/>
              <a:latin typeface="DM Sans" pitchFamily="2" charset="77"/>
              <a:ea typeface="Times New Roman" panose="02020603050405020304" pitchFamily="18" charset="0"/>
            </a:rPr>
            <a:t>Technological issues</a:t>
          </a:r>
          <a:endParaRPr lang="en-US" sz="2000" dirty="0">
            <a:latin typeface="DM Sans" pitchFamily="2" charset="77"/>
          </a:endParaRPr>
        </a:p>
      </dgm:t>
    </dgm:pt>
    <dgm:pt modelId="{9BC0AA6F-83AD-7241-A258-4DFAB579A3AE}" type="parTrans" cxnId="{78FBD879-A2C0-6642-9C93-6B3E608DD045}">
      <dgm:prSet/>
      <dgm:spPr/>
      <dgm:t>
        <a:bodyPr/>
        <a:lstStyle/>
        <a:p>
          <a:endParaRPr lang="en-US"/>
        </a:p>
      </dgm:t>
    </dgm:pt>
    <dgm:pt modelId="{64BA1E56-0DA7-C243-8608-489AA86960F2}" type="sibTrans" cxnId="{78FBD879-A2C0-6642-9C93-6B3E608DD045}">
      <dgm:prSet/>
      <dgm:spPr/>
      <dgm:t>
        <a:bodyPr/>
        <a:lstStyle/>
        <a:p>
          <a:endParaRPr lang="en-US"/>
        </a:p>
      </dgm:t>
    </dgm:pt>
    <dgm:pt modelId="{1B2A7039-EEDB-4A4B-8B1E-C3449D3A379E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>
              <a:latin typeface="DM Sans" pitchFamily="2" charset="77"/>
            </a:rPr>
            <a:t>System errors</a:t>
          </a:r>
        </a:p>
      </dgm:t>
    </dgm:pt>
    <dgm:pt modelId="{ED43C806-4BA4-0A49-A334-48CD95CA872E}" type="parTrans" cxnId="{A064CFEE-2C69-E049-A6F4-B5B3C0E7915A}">
      <dgm:prSet/>
      <dgm:spPr/>
      <dgm:t>
        <a:bodyPr/>
        <a:lstStyle/>
        <a:p>
          <a:endParaRPr lang="en-US"/>
        </a:p>
      </dgm:t>
    </dgm:pt>
    <dgm:pt modelId="{5681D4CD-758B-4545-9CA7-D02EE1062A72}" type="sibTrans" cxnId="{A064CFEE-2C69-E049-A6F4-B5B3C0E7915A}">
      <dgm:prSet/>
      <dgm:spPr/>
      <dgm:t>
        <a:bodyPr/>
        <a:lstStyle/>
        <a:p>
          <a:endParaRPr lang="en-US"/>
        </a:p>
      </dgm:t>
    </dgm:pt>
    <dgm:pt modelId="{38D6BADB-FF8A-0C4B-9B27-F3DD5A62BB17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000" dirty="0">
              <a:latin typeface="DM Sans" pitchFamily="2" charset="77"/>
            </a:rPr>
            <a:t>Participant operation</a:t>
          </a:r>
        </a:p>
      </dgm:t>
    </dgm:pt>
    <dgm:pt modelId="{9C71F583-1B00-7342-B8D4-A47D41B6F0CD}" type="parTrans" cxnId="{CB4B8B73-15B7-A543-9484-695B1F547448}">
      <dgm:prSet/>
      <dgm:spPr/>
      <dgm:t>
        <a:bodyPr/>
        <a:lstStyle/>
        <a:p>
          <a:endParaRPr lang="en-US"/>
        </a:p>
      </dgm:t>
    </dgm:pt>
    <dgm:pt modelId="{3D05E247-D5BF-7B44-9CF7-350668890861}" type="sibTrans" cxnId="{CB4B8B73-15B7-A543-9484-695B1F547448}">
      <dgm:prSet/>
      <dgm:spPr/>
      <dgm:t>
        <a:bodyPr/>
        <a:lstStyle/>
        <a:p>
          <a:endParaRPr lang="en-US"/>
        </a:p>
      </dgm:t>
    </dgm:pt>
    <dgm:pt modelId="{EFD8B6F7-E582-EB46-9A19-408D8A17B25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000" dirty="0">
              <a:effectLst/>
              <a:latin typeface="DM Sans" pitchFamily="2" charset="77"/>
              <a:ea typeface="Times New Roman" panose="02020603050405020304" pitchFamily="18" charset="0"/>
            </a:rPr>
            <a:t>Sociobehavioral issues</a:t>
          </a:r>
          <a:endParaRPr lang="en-US" sz="2000" dirty="0">
            <a:latin typeface="DM Sans" pitchFamily="2" charset="77"/>
          </a:endParaRPr>
        </a:p>
      </dgm:t>
    </dgm:pt>
    <dgm:pt modelId="{67682641-0CE9-444D-80B3-513F842063DC}" type="parTrans" cxnId="{B2EF5E5B-C5D3-524C-A20E-D9309E5411BF}">
      <dgm:prSet/>
      <dgm:spPr/>
      <dgm:t>
        <a:bodyPr/>
        <a:lstStyle/>
        <a:p>
          <a:endParaRPr lang="en-US"/>
        </a:p>
      </dgm:t>
    </dgm:pt>
    <dgm:pt modelId="{ED605BC8-7E94-BA4B-B0FA-22639A7E456D}" type="sibTrans" cxnId="{B2EF5E5B-C5D3-524C-A20E-D9309E5411BF}">
      <dgm:prSet/>
      <dgm:spPr/>
      <dgm:t>
        <a:bodyPr/>
        <a:lstStyle/>
        <a:p>
          <a:endParaRPr lang="en-US"/>
        </a:p>
      </dgm:t>
    </dgm:pt>
    <dgm:pt modelId="{EAF9F388-1E72-E144-A482-56566E953E4D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000" dirty="0">
              <a:latin typeface="DM Sans" pitchFamily="2" charset="77"/>
            </a:rPr>
            <a:t>Personal circumstances</a:t>
          </a:r>
        </a:p>
      </dgm:t>
    </dgm:pt>
    <dgm:pt modelId="{CE634D76-2076-8146-A926-6238DFAC1881}" type="parTrans" cxnId="{016CC007-12EC-0040-BF8E-5E35590B651B}">
      <dgm:prSet/>
      <dgm:spPr/>
      <dgm:t>
        <a:bodyPr/>
        <a:lstStyle/>
        <a:p>
          <a:endParaRPr lang="en-US"/>
        </a:p>
      </dgm:t>
    </dgm:pt>
    <dgm:pt modelId="{F821F327-C6CC-FF48-A811-AE44165E1CA2}" type="sibTrans" cxnId="{016CC007-12EC-0040-BF8E-5E35590B651B}">
      <dgm:prSet/>
      <dgm:spPr/>
      <dgm:t>
        <a:bodyPr/>
        <a:lstStyle/>
        <a:p>
          <a:endParaRPr lang="en-US"/>
        </a:p>
      </dgm:t>
    </dgm:pt>
    <dgm:pt modelId="{0A201DB0-FA50-BF42-B462-C4D65ADD7B97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000" dirty="0">
              <a:latin typeface="DM Sans" pitchFamily="2" charset="77"/>
            </a:rPr>
            <a:t>Access to technology</a:t>
          </a:r>
        </a:p>
      </dgm:t>
    </dgm:pt>
    <dgm:pt modelId="{EA5CAD92-6FD7-4E4A-8121-1126723D06B3}" type="parTrans" cxnId="{2F9C038E-6732-9B43-9DE2-34B2197F4AA7}">
      <dgm:prSet/>
      <dgm:spPr/>
      <dgm:t>
        <a:bodyPr/>
        <a:lstStyle/>
        <a:p>
          <a:endParaRPr lang="en-US"/>
        </a:p>
      </dgm:t>
    </dgm:pt>
    <dgm:pt modelId="{3869AE70-26D1-764E-B467-FAC14A734668}" type="sibTrans" cxnId="{2F9C038E-6732-9B43-9DE2-34B2197F4AA7}">
      <dgm:prSet/>
      <dgm:spPr/>
      <dgm:t>
        <a:bodyPr/>
        <a:lstStyle/>
        <a:p>
          <a:endParaRPr lang="en-US"/>
        </a:p>
      </dgm:t>
    </dgm:pt>
    <dgm:pt modelId="{4EC91003-0B0E-5742-8255-25E4534DB8B2}" type="pres">
      <dgm:prSet presAssocID="{7DAEFBDA-610D-134C-96D0-74EA548EAA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33A6D59-041A-2D4E-8F6E-98C9766404D3}" type="pres">
      <dgm:prSet presAssocID="{937072E5-09AB-4F40-A49E-86A8625FC066}" presName="hierRoot1" presStyleCnt="0">
        <dgm:presLayoutVars>
          <dgm:hierBranch val="init"/>
        </dgm:presLayoutVars>
      </dgm:prSet>
      <dgm:spPr/>
    </dgm:pt>
    <dgm:pt modelId="{9F424708-A59A-A54E-82CD-971FA00BE951}" type="pres">
      <dgm:prSet presAssocID="{937072E5-09AB-4F40-A49E-86A8625FC066}" presName="rootComposite1" presStyleCnt="0"/>
      <dgm:spPr/>
    </dgm:pt>
    <dgm:pt modelId="{ADEBF092-8781-CF48-87E6-8732B76D327C}" type="pres">
      <dgm:prSet presAssocID="{937072E5-09AB-4F40-A49E-86A8625FC066}" presName="rootText1" presStyleLbl="node0" presStyleIdx="0" presStyleCnt="1" custScaleX="205854">
        <dgm:presLayoutVars>
          <dgm:chPref val="3"/>
        </dgm:presLayoutVars>
      </dgm:prSet>
      <dgm:spPr/>
    </dgm:pt>
    <dgm:pt modelId="{CA43E947-14AC-8447-81AB-CE4BE821277B}" type="pres">
      <dgm:prSet presAssocID="{937072E5-09AB-4F40-A49E-86A8625FC066}" presName="rootConnector1" presStyleLbl="node1" presStyleIdx="0" presStyleCnt="0"/>
      <dgm:spPr/>
    </dgm:pt>
    <dgm:pt modelId="{5DAB9366-CD2D-DE40-B2A1-19BC113A6A56}" type="pres">
      <dgm:prSet presAssocID="{937072E5-09AB-4F40-A49E-86A8625FC066}" presName="hierChild2" presStyleCnt="0"/>
      <dgm:spPr/>
    </dgm:pt>
    <dgm:pt modelId="{B304A769-23D1-4545-ADC5-586BDA1DAAA8}" type="pres">
      <dgm:prSet presAssocID="{9BC0AA6F-83AD-7241-A258-4DFAB579A3AE}" presName="Name37" presStyleLbl="parChTrans1D2" presStyleIdx="0" presStyleCnt="2"/>
      <dgm:spPr/>
    </dgm:pt>
    <dgm:pt modelId="{1EF1D22F-F553-CC4F-906B-93566A09B5F0}" type="pres">
      <dgm:prSet presAssocID="{39DB0D35-43BA-C943-8C52-AEB95196E541}" presName="hierRoot2" presStyleCnt="0">
        <dgm:presLayoutVars>
          <dgm:hierBranch val="init"/>
        </dgm:presLayoutVars>
      </dgm:prSet>
      <dgm:spPr/>
    </dgm:pt>
    <dgm:pt modelId="{F00810A3-887E-CC42-AAE9-B00ACA6753EA}" type="pres">
      <dgm:prSet presAssocID="{39DB0D35-43BA-C943-8C52-AEB95196E541}" presName="rootComposite" presStyleCnt="0"/>
      <dgm:spPr/>
    </dgm:pt>
    <dgm:pt modelId="{44A33898-30D2-F84B-98DF-7373B0C43C34}" type="pres">
      <dgm:prSet presAssocID="{39DB0D35-43BA-C943-8C52-AEB95196E541}" presName="rootText" presStyleLbl="node2" presStyleIdx="0" presStyleCnt="2" custScaleX="150543">
        <dgm:presLayoutVars>
          <dgm:chPref val="3"/>
        </dgm:presLayoutVars>
      </dgm:prSet>
      <dgm:spPr/>
    </dgm:pt>
    <dgm:pt modelId="{2F3CE695-A79B-6A40-AACB-FFB673ED27BD}" type="pres">
      <dgm:prSet presAssocID="{39DB0D35-43BA-C943-8C52-AEB95196E541}" presName="rootConnector" presStyleLbl="node2" presStyleIdx="0" presStyleCnt="2"/>
      <dgm:spPr/>
    </dgm:pt>
    <dgm:pt modelId="{020AF5B5-B951-944D-8CC2-D9CA2C0234AD}" type="pres">
      <dgm:prSet presAssocID="{39DB0D35-43BA-C943-8C52-AEB95196E541}" presName="hierChild4" presStyleCnt="0"/>
      <dgm:spPr/>
    </dgm:pt>
    <dgm:pt modelId="{1B4DC7DB-0172-7F43-9AA4-0EDE31AD23E5}" type="pres">
      <dgm:prSet presAssocID="{ED43C806-4BA4-0A49-A334-48CD95CA872E}" presName="Name37" presStyleLbl="parChTrans1D3" presStyleIdx="0" presStyleCnt="4"/>
      <dgm:spPr/>
    </dgm:pt>
    <dgm:pt modelId="{788DBCEF-9441-BE45-8158-72ECC4805412}" type="pres">
      <dgm:prSet presAssocID="{1B2A7039-EEDB-4A4B-8B1E-C3449D3A379E}" presName="hierRoot2" presStyleCnt="0">
        <dgm:presLayoutVars>
          <dgm:hierBranch val="init"/>
        </dgm:presLayoutVars>
      </dgm:prSet>
      <dgm:spPr/>
    </dgm:pt>
    <dgm:pt modelId="{97EADF91-3C26-7D43-B683-9D03E2BDC105}" type="pres">
      <dgm:prSet presAssocID="{1B2A7039-EEDB-4A4B-8B1E-C3449D3A379E}" presName="rootComposite" presStyleCnt="0"/>
      <dgm:spPr/>
    </dgm:pt>
    <dgm:pt modelId="{A7C89257-2684-D640-97FA-E75DE0B88AF0}" type="pres">
      <dgm:prSet presAssocID="{1B2A7039-EEDB-4A4B-8B1E-C3449D3A379E}" presName="rootText" presStyleLbl="node3" presStyleIdx="0" presStyleCnt="4" custScaleX="132972">
        <dgm:presLayoutVars>
          <dgm:chPref val="3"/>
        </dgm:presLayoutVars>
      </dgm:prSet>
      <dgm:spPr/>
    </dgm:pt>
    <dgm:pt modelId="{0211D744-5D5D-0C4D-B0CC-2E20BA9360C9}" type="pres">
      <dgm:prSet presAssocID="{1B2A7039-EEDB-4A4B-8B1E-C3449D3A379E}" presName="rootConnector" presStyleLbl="node3" presStyleIdx="0" presStyleCnt="4"/>
      <dgm:spPr/>
    </dgm:pt>
    <dgm:pt modelId="{AA2A79B6-9519-3248-9082-C1BA51B4D28B}" type="pres">
      <dgm:prSet presAssocID="{1B2A7039-EEDB-4A4B-8B1E-C3449D3A379E}" presName="hierChild4" presStyleCnt="0"/>
      <dgm:spPr/>
    </dgm:pt>
    <dgm:pt modelId="{9AE11DA9-24E4-F442-B4E1-6B662CCE5830}" type="pres">
      <dgm:prSet presAssocID="{1B2A7039-EEDB-4A4B-8B1E-C3449D3A379E}" presName="hierChild5" presStyleCnt="0"/>
      <dgm:spPr/>
    </dgm:pt>
    <dgm:pt modelId="{D9DD69CB-D394-944A-BCA1-DD9C29080C2E}" type="pres">
      <dgm:prSet presAssocID="{9C71F583-1B00-7342-B8D4-A47D41B6F0CD}" presName="Name37" presStyleLbl="parChTrans1D3" presStyleIdx="1" presStyleCnt="4"/>
      <dgm:spPr/>
    </dgm:pt>
    <dgm:pt modelId="{30154BA4-0C4D-B647-8CD9-A627430B3B8D}" type="pres">
      <dgm:prSet presAssocID="{38D6BADB-FF8A-0C4B-9B27-F3DD5A62BB17}" presName="hierRoot2" presStyleCnt="0">
        <dgm:presLayoutVars>
          <dgm:hierBranch val="init"/>
        </dgm:presLayoutVars>
      </dgm:prSet>
      <dgm:spPr/>
    </dgm:pt>
    <dgm:pt modelId="{4980816F-DD0E-174B-B180-3C019F2DC2FC}" type="pres">
      <dgm:prSet presAssocID="{38D6BADB-FF8A-0C4B-9B27-F3DD5A62BB17}" presName="rootComposite" presStyleCnt="0"/>
      <dgm:spPr/>
    </dgm:pt>
    <dgm:pt modelId="{80F35648-76D2-5F4A-9440-ECAC0FF831CE}" type="pres">
      <dgm:prSet presAssocID="{38D6BADB-FF8A-0C4B-9B27-F3DD5A62BB17}" presName="rootText" presStyleLbl="node3" presStyleIdx="1" presStyleCnt="4" custScaleX="132972">
        <dgm:presLayoutVars>
          <dgm:chPref val="3"/>
        </dgm:presLayoutVars>
      </dgm:prSet>
      <dgm:spPr/>
    </dgm:pt>
    <dgm:pt modelId="{DBA0C70F-4354-DD4F-BC6A-ABD94613E0BC}" type="pres">
      <dgm:prSet presAssocID="{38D6BADB-FF8A-0C4B-9B27-F3DD5A62BB17}" presName="rootConnector" presStyleLbl="node3" presStyleIdx="1" presStyleCnt="4"/>
      <dgm:spPr/>
    </dgm:pt>
    <dgm:pt modelId="{0B12C6F2-9C4B-324F-B90D-33429C1A9194}" type="pres">
      <dgm:prSet presAssocID="{38D6BADB-FF8A-0C4B-9B27-F3DD5A62BB17}" presName="hierChild4" presStyleCnt="0"/>
      <dgm:spPr/>
    </dgm:pt>
    <dgm:pt modelId="{D4E0D080-15FC-814B-BCBC-6B5F84FC4E5C}" type="pres">
      <dgm:prSet presAssocID="{38D6BADB-FF8A-0C4B-9B27-F3DD5A62BB17}" presName="hierChild5" presStyleCnt="0"/>
      <dgm:spPr/>
    </dgm:pt>
    <dgm:pt modelId="{318657E6-C3E0-8D4F-B2F4-9433FB9DC77B}" type="pres">
      <dgm:prSet presAssocID="{39DB0D35-43BA-C943-8C52-AEB95196E541}" presName="hierChild5" presStyleCnt="0"/>
      <dgm:spPr/>
    </dgm:pt>
    <dgm:pt modelId="{44BF5B73-ACDE-534D-ABB5-77179FA16129}" type="pres">
      <dgm:prSet presAssocID="{67682641-0CE9-444D-80B3-513F842063DC}" presName="Name37" presStyleLbl="parChTrans1D2" presStyleIdx="1" presStyleCnt="2"/>
      <dgm:spPr/>
    </dgm:pt>
    <dgm:pt modelId="{6545128E-641C-5F4C-BAB9-69E65323DD86}" type="pres">
      <dgm:prSet presAssocID="{EFD8B6F7-E582-EB46-9A19-408D8A17B251}" presName="hierRoot2" presStyleCnt="0">
        <dgm:presLayoutVars>
          <dgm:hierBranch val="init"/>
        </dgm:presLayoutVars>
      </dgm:prSet>
      <dgm:spPr/>
    </dgm:pt>
    <dgm:pt modelId="{CDB319D8-5385-BF43-AC7C-83C9CF2C9107}" type="pres">
      <dgm:prSet presAssocID="{EFD8B6F7-E582-EB46-9A19-408D8A17B251}" presName="rootComposite" presStyleCnt="0"/>
      <dgm:spPr/>
    </dgm:pt>
    <dgm:pt modelId="{41E5E388-D695-5341-95BC-125EB6A3AF93}" type="pres">
      <dgm:prSet presAssocID="{EFD8B6F7-E582-EB46-9A19-408D8A17B251}" presName="rootText" presStyleLbl="node2" presStyleIdx="1" presStyleCnt="2" custScaleX="150543">
        <dgm:presLayoutVars>
          <dgm:chPref val="3"/>
        </dgm:presLayoutVars>
      </dgm:prSet>
      <dgm:spPr/>
    </dgm:pt>
    <dgm:pt modelId="{B5116C72-1E2D-8548-AC29-0E4131693080}" type="pres">
      <dgm:prSet presAssocID="{EFD8B6F7-E582-EB46-9A19-408D8A17B251}" presName="rootConnector" presStyleLbl="node2" presStyleIdx="1" presStyleCnt="2"/>
      <dgm:spPr/>
    </dgm:pt>
    <dgm:pt modelId="{4F4BF563-E84A-934B-89B0-09BC0FFA3732}" type="pres">
      <dgm:prSet presAssocID="{EFD8B6F7-E582-EB46-9A19-408D8A17B251}" presName="hierChild4" presStyleCnt="0"/>
      <dgm:spPr/>
    </dgm:pt>
    <dgm:pt modelId="{17003C18-FE91-A849-927A-8F197619090E}" type="pres">
      <dgm:prSet presAssocID="{CE634D76-2076-8146-A926-6238DFAC1881}" presName="Name37" presStyleLbl="parChTrans1D3" presStyleIdx="2" presStyleCnt="4"/>
      <dgm:spPr/>
    </dgm:pt>
    <dgm:pt modelId="{EFCAD4BF-5F80-3448-A538-3FD3FC638EC6}" type="pres">
      <dgm:prSet presAssocID="{EAF9F388-1E72-E144-A482-56566E953E4D}" presName="hierRoot2" presStyleCnt="0">
        <dgm:presLayoutVars>
          <dgm:hierBranch val="init"/>
        </dgm:presLayoutVars>
      </dgm:prSet>
      <dgm:spPr/>
    </dgm:pt>
    <dgm:pt modelId="{E5FB93E9-1A51-504A-89BD-B0E7CB5F923F}" type="pres">
      <dgm:prSet presAssocID="{EAF9F388-1E72-E144-A482-56566E953E4D}" presName="rootComposite" presStyleCnt="0"/>
      <dgm:spPr/>
    </dgm:pt>
    <dgm:pt modelId="{2BFD8703-B326-244D-991B-722022791D3A}" type="pres">
      <dgm:prSet presAssocID="{EAF9F388-1E72-E144-A482-56566E953E4D}" presName="rootText" presStyleLbl="node3" presStyleIdx="2" presStyleCnt="4" custScaleX="132972">
        <dgm:presLayoutVars>
          <dgm:chPref val="3"/>
        </dgm:presLayoutVars>
      </dgm:prSet>
      <dgm:spPr/>
    </dgm:pt>
    <dgm:pt modelId="{BAEB733C-62BD-AB4C-B985-6080791BF2FA}" type="pres">
      <dgm:prSet presAssocID="{EAF9F388-1E72-E144-A482-56566E953E4D}" presName="rootConnector" presStyleLbl="node3" presStyleIdx="2" presStyleCnt="4"/>
      <dgm:spPr/>
    </dgm:pt>
    <dgm:pt modelId="{9DB4F22E-B2DE-3944-9F82-D2A2BA37CAA1}" type="pres">
      <dgm:prSet presAssocID="{EAF9F388-1E72-E144-A482-56566E953E4D}" presName="hierChild4" presStyleCnt="0"/>
      <dgm:spPr/>
    </dgm:pt>
    <dgm:pt modelId="{F3D89372-6939-194D-8C16-143D7B792BCF}" type="pres">
      <dgm:prSet presAssocID="{EAF9F388-1E72-E144-A482-56566E953E4D}" presName="hierChild5" presStyleCnt="0"/>
      <dgm:spPr/>
    </dgm:pt>
    <dgm:pt modelId="{09DDD407-BA3C-A14E-9ADA-07FE4BB52584}" type="pres">
      <dgm:prSet presAssocID="{EA5CAD92-6FD7-4E4A-8121-1126723D06B3}" presName="Name37" presStyleLbl="parChTrans1D3" presStyleIdx="3" presStyleCnt="4"/>
      <dgm:spPr/>
    </dgm:pt>
    <dgm:pt modelId="{578540BB-DA30-A147-8903-EFAC02472B01}" type="pres">
      <dgm:prSet presAssocID="{0A201DB0-FA50-BF42-B462-C4D65ADD7B97}" presName="hierRoot2" presStyleCnt="0">
        <dgm:presLayoutVars>
          <dgm:hierBranch val="init"/>
        </dgm:presLayoutVars>
      </dgm:prSet>
      <dgm:spPr/>
    </dgm:pt>
    <dgm:pt modelId="{AFDB356A-9EE0-2649-B944-E305F9CA98F2}" type="pres">
      <dgm:prSet presAssocID="{0A201DB0-FA50-BF42-B462-C4D65ADD7B97}" presName="rootComposite" presStyleCnt="0"/>
      <dgm:spPr/>
    </dgm:pt>
    <dgm:pt modelId="{CC52236C-398B-F840-A0FD-0F0C215B5ECB}" type="pres">
      <dgm:prSet presAssocID="{0A201DB0-FA50-BF42-B462-C4D65ADD7B97}" presName="rootText" presStyleLbl="node3" presStyleIdx="3" presStyleCnt="4" custScaleX="132972">
        <dgm:presLayoutVars>
          <dgm:chPref val="3"/>
        </dgm:presLayoutVars>
      </dgm:prSet>
      <dgm:spPr/>
    </dgm:pt>
    <dgm:pt modelId="{47E20458-1FA1-424B-A265-E952FD117873}" type="pres">
      <dgm:prSet presAssocID="{0A201DB0-FA50-BF42-B462-C4D65ADD7B97}" presName="rootConnector" presStyleLbl="node3" presStyleIdx="3" presStyleCnt="4"/>
      <dgm:spPr/>
    </dgm:pt>
    <dgm:pt modelId="{CFA4902A-06F5-E142-889D-C289E51B1712}" type="pres">
      <dgm:prSet presAssocID="{0A201DB0-FA50-BF42-B462-C4D65ADD7B97}" presName="hierChild4" presStyleCnt="0"/>
      <dgm:spPr/>
    </dgm:pt>
    <dgm:pt modelId="{21F3946C-2A7B-6D4F-82FC-9DBEDE65C890}" type="pres">
      <dgm:prSet presAssocID="{0A201DB0-FA50-BF42-B462-C4D65ADD7B97}" presName="hierChild5" presStyleCnt="0"/>
      <dgm:spPr/>
    </dgm:pt>
    <dgm:pt modelId="{97FF1B0D-D649-D54D-AD0B-95CA508A0C31}" type="pres">
      <dgm:prSet presAssocID="{EFD8B6F7-E582-EB46-9A19-408D8A17B251}" presName="hierChild5" presStyleCnt="0"/>
      <dgm:spPr/>
    </dgm:pt>
    <dgm:pt modelId="{632B357C-BF43-F140-B265-7354114F2B1E}" type="pres">
      <dgm:prSet presAssocID="{937072E5-09AB-4F40-A49E-86A8625FC066}" presName="hierChild3" presStyleCnt="0"/>
      <dgm:spPr/>
    </dgm:pt>
  </dgm:ptLst>
  <dgm:cxnLst>
    <dgm:cxn modelId="{016CC007-12EC-0040-BF8E-5E35590B651B}" srcId="{EFD8B6F7-E582-EB46-9A19-408D8A17B251}" destId="{EAF9F388-1E72-E144-A482-56566E953E4D}" srcOrd="0" destOrd="0" parTransId="{CE634D76-2076-8146-A926-6238DFAC1881}" sibTransId="{F821F327-C6CC-FF48-A811-AE44165E1CA2}"/>
    <dgm:cxn modelId="{44FA4C0A-E076-1A44-BAF3-9CAD6BF6FA37}" type="presOf" srcId="{9C71F583-1B00-7342-B8D4-A47D41B6F0CD}" destId="{D9DD69CB-D394-944A-BCA1-DD9C29080C2E}" srcOrd="0" destOrd="0" presId="urn:microsoft.com/office/officeart/2005/8/layout/orgChart1"/>
    <dgm:cxn modelId="{48F17D13-C598-4F43-B73E-E4043F322649}" type="presOf" srcId="{EAF9F388-1E72-E144-A482-56566E953E4D}" destId="{2BFD8703-B326-244D-991B-722022791D3A}" srcOrd="0" destOrd="0" presId="urn:microsoft.com/office/officeart/2005/8/layout/orgChart1"/>
    <dgm:cxn modelId="{A41EFF15-B4C9-0146-84D4-892ECFB50A70}" type="presOf" srcId="{937072E5-09AB-4F40-A49E-86A8625FC066}" destId="{CA43E947-14AC-8447-81AB-CE4BE821277B}" srcOrd="1" destOrd="0" presId="urn:microsoft.com/office/officeart/2005/8/layout/orgChart1"/>
    <dgm:cxn modelId="{8A72681A-DD10-4F44-96E3-117EEA9E143F}" type="presOf" srcId="{39DB0D35-43BA-C943-8C52-AEB95196E541}" destId="{2F3CE695-A79B-6A40-AACB-FFB673ED27BD}" srcOrd="1" destOrd="0" presId="urn:microsoft.com/office/officeart/2005/8/layout/orgChart1"/>
    <dgm:cxn modelId="{B490A81C-68FB-AF42-B107-504D98A143E8}" type="presOf" srcId="{EFD8B6F7-E582-EB46-9A19-408D8A17B251}" destId="{41E5E388-D695-5341-95BC-125EB6A3AF93}" srcOrd="0" destOrd="0" presId="urn:microsoft.com/office/officeart/2005/8/layout/orgChart1"/>
    <dgm:cxn modelId="{C0772E22-6D60-E34F-BB34-C8B10A4F8669}" type="presOf" srcId="{EA5CAD92-6FD7-4E4A-8121-1126723D06B3}" destId="{09DDD407-BA3C-A14E-9ADA-07FE4BB52584}" srcOrd="0" destOrd="0" presId="urn:microsoft.com/office/officeart/2005/8/layout/orgChart1"/>
    <dgm:cxn modelId="{2158D128-65BC-F042-80A1-43B4CA568AD9}" type="presOf" srcId="{0A201DB0-FA50-BF42-B462-C4D65ADD7B97}" destId="{47E20458-1FA1-424B-A265-E952FD117873}" srcOrd="1" destOrd="0" presId="urn:microsoft.com/office/officeart/2005/8/layout/orgChart1"/>
    <dgm:cxn modelId="{C89B2E36-7B32-DA4B-90EB-E707C6BB7630}" type="presOf" srcId="{67682641-0CE9-444D-80B3-513F842063DC}" destId="{44BF5B73-ACDE-534D-ABB5-77179FA16129}" srcOrd="0" destOrd="0" presId="urn:microsoft.com/office/officeart/2005/8/layout/orgChart1"/>
    <dgm:cxn modelId="{6E04AB3D-3BAE-7547-A5F0-FBE316094961}" type="presOf" srcId="{39DB0D35-43BA-C943-8C52-AEB95196E541}" destId="{44A33898-30D2-F84B-98DF-7373B0C43C34}" srcOrd="0" destOrd="0" presId="urn:microsoft.com/office/officeart/2005/8/layout/orgChart1"/>
    <dgm:cxn modelId="{38361548-D526-D34D-8A22-A9A2CE6895B4}" type="presOf" srcId="{7DAEFBDA-610D-134C-96D0-74EA548EAA3E}" destId="{4EC91003-0B0E-5742-8255-25E4534DB8B2}" srcOrd="0" destOrd="0" presId="urn:microsoft.com/office/officeart/2005/8/layout/orgChart1"/>
    <dgm:cxn modelId="{64916A4C-B9F0-0442-A70E-5F65436FCF08}" type="presOf" srcId="{1B2A7039-EEDB-4A4B-8B1E-C3449D3A379E}" destId="{A7C89257-2684-D640-97FA-E75DE0B88AF0}" srcOrd="0" destOrd="0" presId="urn:microsoft.com/office/officeart/2005/8/layout/orgChart1"/>
    <dgm:cxn modelId="{8A4F074F-EBB2-2348-90F7-713F4A253B07}" type="presOf" srcId="{38D6BADB-FF8A-0C4B-9B27-F3DD5A62BB17}" destId="{80F35648-76D2-5F4A-9440-ECAC0FF831CE}" srcOrd="0" destOrd="0" presId="urn:microsoft.com/office/officeart/2005/8/layout/orgChart1"/>
    <dgm:cxn modelId="{B2EF5E5B-C5D3-524C-A20E-D9309E5411BF}" srcId="{937072E5-09AB-4F40-A49E-86A8625FC066}" destId="{EFD8B6F7-E582-EB46-9A19-408D8A17B251}" srcOrd="1" destOrd="0" parTransId="{67682641-0CE9-444D-80B3-513F842063DC}" sibTransId="{ED605BC8-7E94-BA4B-B0FA-22639A7E456D}"/>
    <dgm:cxn modelId="{38DED065-0C5A-4340-BA4F-23AB132A0942}" type="presOf" srcId="{CE634D76-2076-8146-A926-6238DFAC1881}" destId="{17003C18-FE91-A849-927A-8F197619090E}" srcOrd="0" destOrd="0" presId="urn:microsoft.com/office/officeart/2005/8/layout/orgChart1"/>
    <dgm:cxn modelId="{CB4B8B73-15B7-A543-9484-695B1F547448}" srcId="{39DB0D35-43BA-C943-8C52-AEB95196E541}" destId="{38D6BADB-FF8A-0C4B-9B27-F3DD5A62BB17}" srcOrd="1" destOrd="0" parTransId="{9C71F583-1B00-7342-B8D4-A47D41B6F0CD}" sibTransId="{3D05E247-D5BF-7B44-9CF7-350668890861}"/>
    <dgm:cxn modelId="{8F036E78-9122-5649-AD0D-DF073047715E}" type="presOf" srcId="{38D6BADB-FF8A-0C4B-9B27-F3DD5A62BB17}" destId="{DBA0C70F-4354-DD4F-BC6A-ABD94613E0BC}" srcOrd="1" destOrd="0" presId="urn:microsoft.com/office/officeart/2005/8/layout/orgChart1"/>
    <dgm:cxn modelId="{78FBD879-A2C0-6642-9C93-6B3E608DD045}" srcId="{937072E5-09AB-4F40-A49E-86A8625FC066}" destId="{39DB0D35-43BA-C943-8C52-AEB95196E541}" srcOrd="0" destOrd="0" parTransId="{9BC0AA6F-83AD-7241-A258-4DFAB579A3AE}" sibTransId="{64BA1E56-0DA7-C243-8608-489AA86960F2}"/>
    <dgm:cxn modelId="{EB6A267D-5DD7-7441-B2D3-3C19A25FFADC}" type="presOf" srcId="{ED43C806-4BA4-0A49-A334-48CD95CA872E}" destId="{1B4DC7DB-0172-7F43-9AA4-0EDE31AD23E5}" srcOrd="0" destOrd="0" presId="urn:microsoft.com/office/officeart/2005/8/layout/orgChart1"/>
    <dgm:cxn modelId="{26C38D89-DD92-034E-BE8E-4E6B68AC2AB7}" type="presOf" srcId="{EAF9F388-1E72-E144-A482-56566E953E4D}" destId="{BAEB733C-62BD-AB4C-B985-6080791BF2FA}" srcOrd="1" destOrd="0" presId="urn:microsoft.com/office/officeart/2005/8/layout/orgChart1"/>
    <dgm:cxn modelId="{2BEEA38D-448F-0746-B9E8-FBCC1BDC7D1B}" type="presOf" srcId="{9BC0AA6F-83AD-7241-A258-4DFAB579A3AE}" destId="{B304A769-23D1-4545-ADC5-586BDA1DAAA8}" srcOrd="0" destOrd="0" presId="urn:microsoft.com/office/officeart/2005/8/layout/orgChart1"/>
    <dgm:cxn modelId="{2F9C038E-6732-9B43-9DE2-34B2197F4AA7}" srcId="{EFD8B6F7-E582-EB46-9A19-408D8A17B251}" destId="{0A201DB0-FA50-BF42-B462-C4D65ADD7B97}" srcOrd="1" destOrd="0" parTransId="{EA5CAD92-6FD7-4E4A-8121-1126723D06B3}" sibTransId="{3869AE70-26D1-764E-B467-FAC14A734668}"/>
    <dgm:cxn modelId="{C31D658E-360D-A844-BB1E-9E789352B4DC}" srcId="{7DAEFBDA-610D-134C-96D0-74EA548EAA3E}" destId="{937072E5-09AB-4F40-A49E-86A8625FC066}" srcOrd="0" destOrd="0" parTransId="{A28709CC-23E3-8F48-BF3E-59FA26168216}" sibTransId="{A2FA01AB-7C2F-8844-BD94-BC2557F08747}"/>
    <dgm:cxn modelId="{DBEEE5A3-EE90-594C-8DE2-C22A1EF60A3F}" type="presOf" srcId="{0A201DB0-FA50-BF42-B462-C4D65ADD7B97}" destId="{CC52236C-398B-F840-A0FD-0F0C215B5ECB}" srcOrd="0" destOrd="0" presId="urn:microsoft.com/office/officeart/2005/8/layout/orgChart1"/>
    <dgm:cxn modelId="{5DD874C7-0A7A-4442-B86B-4ECC0CD86DCD}" type="presOf" srcId="{EFD8B6F7-E582-EB46-9A19-408D8A17B251}" destId="{B5116C72-1E2D-8548-AC29-0E4131693080}" srcOrd="1" destOrd="0" presId="urn:microsoft.com/office/officeart/2005/8/layout/orgChart1"/>
    <dgm:cxn modelId="{A064CFEE-2C69-E049-A6F4-B5B3C0E7915A}" srcId="{39DB0D35-43BA-C943-8C52-AEB95196E541}" destId="{1B2A7039-EEDB-4A4B-8B1E-C3449D3A379E}" srcOrd="0" destOrd="0" parTransId="{ED43C806-4BA4-0A49-A334-48CD95CA872E}" sibTransId="{5681D4CD-758B-4545-9CA7-D02EE1062A72}"/>
    <dgm:cxn modelId="{57A1F9F1-5019-934E-A69C-2FCEA2957247}" type="presOf" srcId="{937072E5-09AB-4F40-A49E-86A8625FC066}" destId="{ADEBF092-8781-CF48-87E6-8732B76D327C}" srcOrd="0" destOrd="0" presId="urn:microsoft.com/office/officeart/2005/8/layout/orgChart1"/>
    <dgm:cxn modelId="{9C3CFFFF-8777-B84D-AD7A-7BE639E5B55C}" type="presOf" srcId="{1B2A7039-EEDB-4A4B-8B1E-C3449D3A379E}" destId="{0211D744-5D5D-0C4D-B0CC-2E20BA9360C9}" srcOrd="1" destOrd="0" presId="urn:microsoft.com/office/officeart/2005/8/layout/orgChart1"/>
    <dgm:cxn modelId="{EF55EF5D-C76F-4F4C-A2BC-D72CF335DA09}" type="presParOf" srcId="{4EC91003-0B0E-5742-8255-25E4534DB8B2}" destId="{333A6D59-041A-2D4E-8F6E-98C9766404D3}" srcOrd="0" destOrd="0" presId="urn:microsoft.com/office/officeart/2005/8/layout/orgChart1"/>
    <dgm:cxn modelId="{1E678866-D3A2-484F-8244-BCF64A9026AC}" type="presParOf" srcId="{333A6D59-041A-2D4E-8F6E-98C9766404D3}" destId="{9F424708-A59A-A54E-82CD-971FA00BE951}" srcOrd="0" destOrd="0" presId="urn:microsoft.com/office/officeart/2005/8/layout/orgChart1"/>
    <dgm:cxn modelId="{35EA87BE-D077-814F-BF61-1AC1A9D48A36}" type="presParOf" srcId="{9F424708-A59A-A54E-82CD-971FA00BE951}" destId="{ADEBF092-8781-CF48-87E6-8732B76D327C}" srcOrd="0" destOrd="0" presId="urn:microsoft.com/office/officeart/2005/8/layout/orgChart1"/>
    <dgm:cxn modelId="{5A15BD6A-E283-E044-8149-A92CA4112741}" type="presParOf" srcId="{9F424708-A59A-A54E-82CD-971FA00BE951}" destId="{CA43E947-14AC-8447-81AB-CE4BE821277B}" srcOrd="1" destOrd="0" presId="urn:microsoft.com/office/officeart/2005/8/layout/orgChart1"/>
    <dgm:cxn modelId="{2C0F2ED1-269C-8D44-9B92-DAA9E71DFD94}" type="presParOf" srcId="{333A6D59-041A-2D4E-8F6E-98C9766404D3}" destId="{5DAB9366-CD2D-DE40-B2A1-19BC113A6A56}" srcOrd="1" destOrd="0" presId="urn:microsoft.com/office/officeart/2005/8/layout/orgChart1"/>
    <dgm:cxn modelId="{439DD544-7458-2342-BB77-4A90E7965A80}" type="presParOf" srcId="{5DAB9366-CD2D-DE40-B2A1-19BC113A6A56}" destId="{B304A769-23D1-4545-ADC5-586BDA1DAAA8}" srcOrd="0" destOrd="0" presId="urn:microsoft.com/office/officeart/2005/8/layout/orgChart1"/>
    <dgm:cxn modelId="{30622F84-BE25-B04B-B628-75BE2CAB03B9}" type="presParOf" srcId="{5DAB9366-CD2D-DE40-B2A1-19BC113A6A56}" destId="{1EF1D22F-F553-CC4F-906B-93566A09B5F0}" srcOrd="1" destOrd="0" presId="urn:microsoft.com/office/officeart/2005/8/layout/orgChart1"/>
    <dgm:cxn modelId="{2313AE2E-A69C-264F-B124-04A8FD614020}" type="presParOf" srcId="{1EF1D22F-F553-CC4F-906B-93566A09B5F0}" destId="{F00810A3-887E-CC42-AAE9-B00ACA6753EA}" srcOrd="0" destOrd="0" presId="urn:microsoft.com/office/officeart/2005/8/layout/orgChart1"/>
    <dgm:cxn modelId="{7CC1B6C4-9BBF-C647-999E-C66602E774BD}" type="presParOf" srcId="{F00810A3-887E-CC42-AAE9-B00ACA6753EA}" destId="{44A33898-30D2-F84B-98DF-7373B0C43C34}" srcOrd="0" destOrd="0" presId="urn:microsoft.com/office/officeart/2005/8/layout/orgChart1"/>
    <dgm:cxn modelId="{44B394CA-993A-6A4C-B355-B642F3F63027}" type="presParOf" srcId="{F00810A3-887E-CC42-AAE9-B00ACA6753EA}" destId="{2F3CE695-A79B-6A40-AACB-FFB673ED27BD}" srcOrd="1" destOrd="0" presId="urn:microsoft.com/office/officeart/2005/8/layout/orgChart1"/>
    <dgm:cxn modelId="{FC520269-841F-B142-9666-63B10A3EA8AE}" type="presParOf" srcId="{1EF1D22F-F553-CC4F-906B-93566A09B5F0}" destId="{020AF5B5-B951-944D-8CC2-D9CA2C0234AD}" srcOrd="1" destOrd="0" presId="urn:microsoft.com/office/officeart/2005/8/layout/orgChart1"/>
    <dgm:cxn modelId="{1259B713-CA34-3643-82A9-AB2D050F2810}" type="presParOf" srcId="{020AF5B5-B951-944D-8CC2-D9CA2C0234AD}" destId="{1B4DC7DB-0172-7F43-9AA4-0EDE31AD23E5}" srcOrd="0" destOrd="0" presId="urn:microsoft.com/office/officeart/2005/8/layout/orgChart1"/>
    <dgm:cxn modelId="{F6D3F426-01D0-C341-A508-DD97529E1D40}" type="presParOf" srcId="{020AF5B5-B951-944D-8CC2-D9CA2C0234AD}" destId="{788DBCEF-9441-BE45-8158-72ECC4805412}" srcOrd="1" destOrd="0" presId="urn:microsoft.com/office/officeart/2005/8/layout/orgChart1"/>
    <dgm:cxn modelId="{D89238CD-3879-5343-83C2-459B2050720C}" type="presParOf" srcId="{788DBCEF-9441-BE45-8158-72ECC4805412}" destId="{97EADF91-3C26-7D43-B683-9D03E2BDC105}" srcOrd="0" destOrd="0" presId="urn:microsoft.com/office/officeart/2005/8/layout/orgChart1"/>
    <dgm:cxn modelId="{891EB7BF-5B8D-D447-9F0D-02A2F5448BDD}" type="presParOf" srcId="{97EADF91-3C26-7D43-B683-9D03E2BDC105}" destId="{A7C89257-2684-D640-97FA-E75DE0B88AF0}" srcOrd="0" destOrd="0" presId="urn:microsoft.com/office/officeart/2005/8/layout/orgChart1"/>
    <dgm:cxn modelId="{8CE94650-EDC6-5F4D-9E54-3E4DDC47A9C2}" type="presParOf" srcId="{97EADF91-3C26-7D43-B683-9D03E2BDC105}" destId="{0211D744-5D5D-0C4D-B0CC-2E20BA9360C9}" srcOrd="1" destOrd="0" presId="urn:microsoft.com/office/officeart/2005/8/layout/orgChart1"/>
    <dgm:cxn modelId="{79824387-2077-6B42-95A2-6878810CD265}" type="presParOf" srcId="{788DBCEF-9441-BE45-8158-72ECC4805412}" destId="{AA2A79B6-9519-3248-9082-C1BA51B4D28B}" srcOrd="1" destOrd="0" presId="urn:microsoft.com/office/officeart/2005/8/layout/orgChart1"/>
    <dgm:cxn modelId="{26883D82-6D95-9A49-8EDE-FE1C778F5957}" type="presParOf" srcId="{788DBCEF-9441-BE45-8158-72ECC4805412}" destId="{9AE11DA9-24E4-F442-B4E1-6B662CCE5830}" srcOrd="2" destOrd="0" presId="urn:microsoft.com/office/officeart/2005/8/layout/orgChart1"/>
    <dgm:cxn modelId="{60BE418B-B0A7-8D44-98AC-B6C27711D556}" type="presParOf" srcId="{020AF5B5-B951-944D-8CC2-D9CA2C0234AD}" destId="{D9DD69CB-D394-944A-BCA1-DD9C29080C2E}" srcOrd="2" destOrd="0" presId="urn:microsoft.com/office/officeart/2005/8/layout/orgChart1"/>
    <dgm:cxn modelId="{5A45945A-D03A-AD4D-8EDE-2FE9EC030359}" type="presParOf" srcId="{020AF5B5-B951-944D-8CC2-D9CA2C0234AD}" destId="{30154BA4-0C4D-B647-8CD9-A627430B3B8D}" srcOrd="3" destOrd="0" presId="urn:microsoft.com/office/officeart/2005/8/layout/orgChart1"/>
    <dgm:cxn modelId="{C507591B-BE73-A840-BD8E-897822A6FCC0}" type="presParOf" srcId="{30154BA4-0C4D-B647-8CD9-A627430B3B8D}" destId="{4980816F-DD0E-174B-B180-3C019F2DC2FC}" srcOrd="0" destOrd="0" presId="urn:microsoft.com/office/officeart/2005/8/layout/orgChart1"/>
    <dgm:cxn modelId="{39CD315A-9D2C-0E44-BC00-CF29AEF4B30A}" type="presParOf" srcId="{4980816F-DD0E-174B-B180-3C019F2DC2FC}" destId="{80F35648-76D2-5F4A-9440-ECAC0FF831CE}" srcOrd="0" destOrd="0" presId="urn:microsoft.com/office/officeart/2005/8/layout/orgChart1"/>
    <dgm:cxn modelId="{0E9B92E4-F8C8-2941-9EA6-F6BAD20BD6FF}" type="presParOf" srcId="{4980816F-DD0E-174B-B180-3C019F2DC2FC}" destId="{DBA0C70F-4354-DD4F-BC6A-ABD94613E0BC}" srcOrd="1" destOrd="0" presId="urn:microsoft.com/office/officeart/2005/8/layout/orgChart1"/>
    <dgm:cxn modelId="{C9387CC3-2B31-C743-8FD1-F1AABCEDA13C}" type="presParOf" srcId="{30154BA4-0C4D-B647-8CD9-A627430B3B8D}" destId="{0B12C6F2-9C4B-324F-B90D-33429C1A9194}" srcOrd="1" destOrd="0" presId="urn:microsoft.com/office/officeart/2005/8/layout/orgChart1"/>
    <dgm:cxn modelId="{9D138E5E-1A74-2545-91CA-26C5C4563FDC}" type="presParOf" srcId="{30154BA4-0C4D-B647-8CD9-A627430B3B8D}" destId="{D4E0D080-15FC-814B-BCBC-6B5F84FC4E5C}" srcOrd="2" destOrd="0" presId="urn:microsoft.com/office/officeart/2005/8/layout/orgChart1"/>
    <dgm:cxn modelId="{185FB63E-C520-3D45-AEEA-076CCF07471D}" type="presParOf" srcId="{1EF1D22F-F553-CC4F-906B-93566A09B5F0}" destId="{318657E6-C3E0-8D4F-B2F4-9433FB9DC77B}" srcOrd="2" destOrd="0" presId="urn:microsoft.com/office/officeart/2005/8/layout/orgChart1"/>
    <dgm:cxn modelId="{4BF8B94A-465C-C04C-A1CF-B34363120C76}" type="presParOf" srcId="{5DAB9366-CD2D-DE40-B2A1-19BC113A6A56}" destId="{44BF5B73-ACDE-534D-ABB5-77179FA16129}" srcOrd="2" destOrd="0" presId="urn:microsoft.com/office/officeart/2005/8/layout/orgChart1"/>
    <dgm:cxn modelId="{7021B527-7327-294B-A852-FD28E66EBEA4}" type="presParOf" srcId="{5DAB9366-CD2D-DE40-B2A1-19BC113A6A56}" destId="{6545128E-641C-5F4C-BAB9-69E65323DD86}" srcOrd="3" destOrd="0" presId="urn:microsoft.com/office/officeart/2005/8/layout/orgChart1"/>
    <dgm:cxn modelId="{7801FF44-F422-5348-8BCA-036ABCFFC47B}" type="presParOf" srcId="{6545128E-641C-5F4C-BAB9-69E65323DD86}" destId="{CDB319D8-5385-BF43-AC7C-83C9CF2C9107}" srcOrd="0" destOrd="0" presId="urn:microsoft.com/office/officeart/2005/8/layout/orgChart1"/>
    <dgm:cxn modelId="{1B803543-ACBF-5448-BEFD-7AC08A63702B}" type="presParOf" srcId="{CDB319D8-5385-BF43-AC7C-83C9CF2C9107}" destId="{41E5E388-D695-5341-95BC-125EB6A3AF93}" srcOrd="0" destOrd="0" presId="urn:microsoft.com/office/officeart/2005/8/layout/orgChart1"/>
    <dgm:cxn modelId="{CE749955-3DD8-134C-A714-1001BBD26305}" type="presParOf" srcId="{CDB319D8-5385-BF43-AC7C-83C9CF2C9107}" destId="{B5116C72-1E2D-8548-AC29-0E4131693080}" srcOrd="1" destOrd="0" presId="urn:microsoft.com/office/officeart/2005/8/layout/orgChart1"/>
    <dgm:cxn modelId="{732C94F0-5075-384F-911D-F8D0B5A96A19}" type="presParOf" srcId="{6545128E-641C-5F4C-BAB9-69E65323DD86}" destId="{4F4BF563-E84A-934B-89B0-09BC0FFA3732}" srcOrd="1" destOrd="0" presId="urn:microsoft.com/office/officeart/2005/8/layout/orgChart1"/>
    <dgm:cxn modelId="{E589BB08-2E00-EB4B-A275-2C8E54C014C5}" type="presParOf" srcId="{4F4BF563-E84A-934B-89B0-09BC0FFA3732}" destId="{17003C18-FE91-A849-927A-8F197619090E}" srcOrd="0" destOrd="0" presId="urn:microsoft.com/office/officeart/2005/8/layout/orgChart1"/>
    <dgm:cxn modelId="{B78EAC22-77CB-7A48-8348-EBF5C563383B}" type="presParOf" srcId="{4F4BF563-E84A-934B-89B0-09BC0FFA3732}" destId="{EFCAD4BF-5F80-3448-A538-3FD3FC638EC6}" srcOrd="1" destOrd="0" presId="urn:microsoft.com/office/officeart/2005/8/layout/orgChart1"/>
    <dgm:cxn modelId="{55D9F188-D8F1-F04E-A353-75A88CA33248}" type="presParOf" srcId="{EFCAD4BF-5F80-3448-A538-3FD3FC638EC6}" destId="{E5FB93E9-1A51-504A-89BD-B0E7CB5F923F}" srcOrd="0" destOrd="0" presId="urn:microsoft.com/office/officeart/2005/8/layout/orgChart1"/>
    <dgm:cxn modelId="{42AA98E4-807A-5B4B-8930-595CBB3E372D}" type="presParOf" srcId="{E5FB93E9-1A51-504A-89BD-B0E7CB5F923F}" destId="{2BFD8703-B326-244D-991B-722022791D3A}" srcOrd="0" destOrd="0" presId="urn:microsoft.com/office/officeart/2005/8/layout/orgChart1"/>
    <dgm:cxn modelId="{9A568460-B659-B14A-94B3-0F94A268CBE2}" type="presParOf" srcId="{E5FB93E9-1A51-504A-89BD-B0E7CB5F923F}" destId="{BAEB733C-62BD-AB4C-B985-6080791BF2FA}" srcOrd="1" destOrd="0" presId="urn:microsoft.com/office/officeart/2005/8/layout/orgChart1"/>
    <dgm:cxn modelId="{7B4B122B-B17B-7D4E-BF34-F2266B476394}" type="presParOf" srcId="{EFCAD4BF-5F80-3448-A538-3FD3FC638EC6}" destId="{9DB4F22E-B2DE-3944-9F82-D2A2BA37CAA1}" srcOrd="1" destOrd="0" presId="urn:microsoft.com/office/officeart/2005/8/layout/orgChart1"/>
    <dgm:cxn modelId="{92C90A9E-39C1-8443-87E3-ADFA25C2A9AE}" type="presParOf" srcId="{EFCAD4BF-5F80-3448-A538-3FD3FC638EC6}" destId="{F3D89372-6939-194D-8C16-143D7B792BCF}" srcOrd="2" destOrd="0" presId="urn:microsoft.com/office/officeart/2005/8/layout/orgChart1"/>
    <dgm:cxn modelId="{4EE85300-48A6-D14B-9878-5A1D2AE5DEDD}" type="presParOf" srcId="{4F4BF563-E84A-934B-89B0-09BC0FFA3732}" destId="{09DDD407-BA3C-A14E-9ADA-07FE4BB52584}" srcOrd="2" destOrd="0" presId="urn:microsoft.com/office/officeart/2005/8/layout/orgChart1"/>
    <dgm:cxn modelId="{DDB52B66-832A-8F44-BFE2-6018569EE76B}" type="presParOf" srcId="{4F4BF563-E84A-934B-89B0-09BC0FFA3732}" destId="{578540BB-DA30-A147-8903-EFAC02472B01}" srcOrd="3" destOrd="0" presId="urn:microsoft.com/office/officeart/2005/8/layout/orgChart1"/>
    <dgm:cxn modelId="{9147DC31-E8DD-6A49-AD29-C83D76A13551}" type="presParOf" srcId="{578540BB-DA30-A147-8903-EFAC02472B01}" destId="{AFDB356A-9EE0-2649-B944-E305F9CA98F2}" srcOrd="0" destOrd="0" presId="urn:microsoft.com/office/officeart/2005/8/layout/orgChart1"/>
    <dgm:cxn modelId="{D508819D-8BB7-6948-A8C3-B710A7FC3CBC}" type="presParOf" srcId="{AFDB356A-9EE0-2649-B944-E305F9CA98F2}" destId="{CC52236C-398B-F840-A0FD-0F0C215B5ECB}" srcOrd="0" destOrd="0" presId="urn:microsoft.com/office/officeart/2005/8/layout/orgChart1"/>
    <dgm:cxn modelId="{6B03064D-0056-6F4D-962E-07F1B2DC7FC9}" type="presParOf" srcId="{AFDB356A-9EE0-2649-B944-E305F9CA98F2}" destId="{47E20458-1FA1-424B-A265-E952FD117873}" srcOrd="1" destOrd="0" presId="urn:microsoft.com/office/officeart/2005/8/layout/orgChart1"/>
    <dgm:cxn modelId="{DCFC2416-E38A-AE4E-8684-E6278B5D9B22}" type="presParOf" srcId="{578540BB-DA30-A147-8903-EFAC02472B01}" destId="{CFA4902A-06F5-E142-889D-C289E51B1712}" srcOrd="1" destOrd="0" presId="urn:microsoft.com/office/officeart/2005/8/layout/orgChart1"/>
    <dgm:cxn modelId="{8DDE321F-1F26-B44D-B7BD-61ED338F37E7}" type="presParOf" srcId="{578540BB-DA30-A147-8903-EFAC02472B01}" destId="{21F3946C-2A7B-6D4F-82FC-9DBEDE65C890}" srcOrd="2" destOrd="0" presId="urn:microsoft.com/office/officeart/2005/8/layout/orgChart1"/>
    <dgm:cxn modelId="{BB1267E1-368A-F848-AC56-977F48EF4755}" type="presParOf" srcId="{6545128E-641C-5F4C-BAB9-69E65323DD86}" destId="{97FF1B0D-D649-D54D-AD0B-95CA508A0C31}" srcOrd="2" destOrd="0" presId="urn:microsoft.com/office/officeart/2005/8/layout/orgChart1"/>
    <dgm:cxn modelId="{97117839-39AC-DC45-AFE5-6E4C108FA860}" type="presParOf" srcId="{333A6D59-041A-2D4E-8F6E-98C9766404D3}" destId="{632B357C-BF43-F140-B265-7354114F2B1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DD407-BA3C-A14E-9ADA-07FE4BB52584}">
      <dsp:nvSpPr>
        <dsp:cNvPr id="0" name=""/>
        <dsp:cNvSpPr/>
      </dsp:nvSpPr>
      <dsp:spPr>
        <a:xfrm>
          <a:off x="3172585" y="1897403"/>
          <a:ext cx="353691" cy="1832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2561"/>
              </a:lnTo>
              <a:lnTo>
                <a:pt x="353691" y="18325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003C18-FE91-A849-927A-8F197619090E}">
      <dsp:nvSpPr>
        <dsp:cNvPr id="0" name=""/>
        <dsp:cNvSpPr/>
      </dsp:nvSpPr>
      <dsp:spPr>
        <a:xfrm>
          <a:off x="3172585" y="1897403"/>
          <a:ext cx="353691" cy="720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494"/>
              </a:lnTo>
              <a:lnTo>
                <a:pt x="353691" y="7204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F5B73-ACDE-534D-ABB5-77179FA16129}">
      <dsp:nvSpPr>
        <dsp:cNvPr id="0" name=""/>
        <dsp:cNvSpPr/>
      </dsp:nvSpPr>
      <dsp:spPr>
        <a:xfrm>
          <a:off x="2772330" y="785336"/>
          <a:ext cx="1343432" cy="328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60"/>
              </a:lnTo>
              <a:lnTo>
                <a:pt x="1343432" y="164460"/>
              </a:lnTo>
              <a:lnTo>
                <a:pt x="1343432" y="3289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D69CB-D394-944A-BCA1-DD9C29080C2E}">
      <dsp:nvSpPr>
        <dsp:cNvPr id="0" name=""/>
        <dsp:cNvSpPr/>
      </dsp:nvSpPr>
      <dsp:spPr>
        <a:xfrm>
          <a:off x="485721" y="1897403"/>
          <a:ext cx="353691" cy="18325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2561"/>
              </a:lnTo>
              <a:lnTo>
                <a:pt x="353691" y="18325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DC7DB-0172-7F43-9AA4-0EDE31AD23E5}">
      <dsp:nvSpPr>
        <dsp:cNvPr id="0" name=""/>
        <dsp:cNvSpPr/>
      </dsp:nvSpPr>
      <dsp:spPr>
        <a:xfrm>
          <a:off x="485721" y="1897403"/>
          <a:ext cx="353691" cy="720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494"/>
              </a:lnTo>
              <a:lnTo>
                <a:pt x="353691" y="72049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04A769-23D1-4545-ADC5-586BDA1DAAA8}">
      <dsp:nvSpPr>
        <dsp:cNvPr id="0" name=""/>
        <dsp:cNvSpPr/>
      </dsp:nvSpPr>
      <dsp:spPr>
        <a:xfrm>
          <a:off x="1428898" y="785336"/>
          <a:ext cx="1343432" cy="328921"/>
        </a:xfrm>
        <a:custGeom>
          <a:avLst/>
          <a:gdLst/>
          <a:ahLst/>
          <a:cxnLst/>
          <a:rect l="0" t="0" r="0" b="0"/>
          <a:pathLst>
            <a:path>
              <a:moveTo>
                <a:pt x="1343432" y="0"/>
              </a:moveTo>
              <a:lnTo>
                <a:pt x="1343432" y="164460"/>
              </a:lnTo>
              <a:lnTo>
                <a:pt x="0" y="164460"/>
              </a:lnTo>
              <a:lnTo>
                <a:pt x="0" y="3289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EBF092-8781-CF48-87E6-8732B76D327C}">
      <dsp:nvSpPr>
        <dsp:cNvPr id="0" name=""/>
        <dsp:cNvSpPr/>
      </dsp:nvSpPr>
      <dsp:spPr>
        <a:xfrm>
          <a:off x="1160193" y="2190"/>
          <a:ext cx="3224275" cy="78314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DM Sans" pitchFamily="2" charset="77"/>
            </a:rPr>
            <a:t>Operational challenges</a:t>
          </a:r>
        </a:p>
      </dsp:txBody>
      <dsp:txXfrm>
        <a:off x="1160193" y="2190"/>
        <a:ext cx="3224275" cy="783146"/>
      </dsp:txXfrm>
    </dsp:sp>
    <dsp:sp modelId="{44A33898-30D2-F84B-98DF-7373B0C43C34}">
      <dsp:nvSpPr>
        <dsp:cNvPr id="0" name=""/>
        <dsp:cNvSpPr/>
      </dsp:nvSpPr>
      <dsp:spPr>
        <a:xfrm>
          <a:off x="249926" y="1114257"/>
          <a:ext cx="2357943" cy="783146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  <a:latin typeface="DM Sans" pitchFamily="2" charset="77"/>
              <a:ea typeface="Times New Roman" panose="02020603050405020304" pitchFamily="18" charset="0"/>
            </a:rPr>
            <a:t>Technological issues</a:t>
          </a:r>
          <a:endParaRPr lang="en-US" sz="2000" kern="1200" dirty="0">
            <a:latin typeface="DM Sans" pitchFamily="2" charset="77"/>
          </a:endParaRPr>
        </a:p>
      </dsp:txBody>
      <dsp:txXfrm>
        <a:off x="249926" y="1114257"/>
        <a:ext cx="2357943" cy="783146"/>
      </dsp:txXfrm>
    </dsp:sp>
    <dsp:sp modelId="{A7C89257-2684-D640-97FA-E75DE0B88AF0}">
      <dsp:nvSpPr>
        <dsp:cNvPr id="0" name=""/>
        <dsp:cNvSpPr/>
      </dsp:nvSpPr>
      <dsp:spPr>
        <a:xfrm>
          <a:off x="839412" y="2226325"/>
          <a:ext cx="2082730" cy="783146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System errors</a:t>
          </a:r>
        </a:p>
      </dsp:txBody>
      <dsp:txXfrm>
        <a:off x="839412" y="2226325"/>
        <a:ext cx="2082730" cy="783146"/>
      </dsp:txXfrm>
    </dsp:sp>
    <dsp:sp modelId="{80F35648-76D2-5F4A-9440-ECAC0FF831CE}">
      <dsp:nvSpPr>
        <dsp:cNvPr id="0" name=""/>
        <dsp:cNvSpPr/>
      </dsp:nvSpPr>
      <dsp:spPr>
        <a:xfrm>
          <a:off x="839412" y="3338392"/>
          <a:ext cx="2082730" cy="783146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Participant operation</a:t>
          </a:r>
        </a:p>
      </dsp:txBody>
      <dsp:txXfrm>
        <a:off x="839412" y="3338392"/>
        <a:ext cx="2082730" cy="783146"/>
      </dsp:txXfrm>
    </dsp:sp>
    <dsp:sp modelId="{41E5E388-D695-5341-95BC-125EB6A3AF93}">
      <dsp:nvSpPr>
        <dsp:cNvPr id="0" name=""/>
        <dsp:cNvSpPr/>
      </dsp:nvSpPr>
      <dsp:spPr>
        <a:xfrm>
          <a:off x="2936791" y="1114257"/>
          <a:ext cx="2357943" cy="78314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/>
              <a:latin typeface="DM Sans" pitchFamily="2" charset="77"/>
              <a:ea typeface="Times New Roman" panose="02020603050405020304" pitchFamily="18" charset="0"/>
            </a:rPr>
            <a:t>Sociobehavioral issues</a:t>
          </a:r>
          <a:endParaRPr lang="en-US" sz="2000" kern="1200" dirty="0">
            <a:latin typeface="DM Sans" pitchFamily="2" charset="77"/>
          </a:endParaRPr>
        </a:p>
      </dsp:txBody>
      <dsp:txXfrm>
        <a:off x="2936791" y="1114257"/>
        <a:ext cx="2357943" cy="783146"/>
      </dsp:txXfrm>
    </dsp:sp>
    <dsp:sp modelId="{2BFD8703-B326-244D-991B-722022791D3A}">
      <dsp:nvSpPr>
        <dsp:cNvPr id="0" name=""/>
        <dsp:cNvSpPr/>
      </dsp:nvSpPr>
      <dsp:spPr>
        <a:xfrm>
          <a:off x="3526277" y="2226325"/>
          <a:ext cx="2082730" cy="78314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Personal circumstances</a:t>
          </a:r>
        </a:p>
      </dsp:txBody>
      <dsp:txXfrm>
        <a:off x="3526277" y="2226325"/>
        <a:ext cx="2082730" cy="783146"/>
      </dsp:txXfrm>
    </dsp:sp>
    <dsp:sp modelId="{CC52236C-398B-F840-A0FD-0F0C215B5ECB}">
      <dsp:nvSpPr>
        <dsp:cNvPr id="0" name=""/>
        <dsp:cNvSpPr/>
      </dsp:nvSpPr>
      <dsp:spPr>
        <a:xfrm>
          <a:off x="3526277" y="3338392"/>
          <a:ext cx="2082730" cy="783146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Access to technology</a:t>
          </a:r>
        </a:p>
      </dsp:txBody>
      <dsp:txXfrm>
        <a:off x="3526277" y="3338392"/>
        <a:ext cx="2082730" cy="7831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0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2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0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821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50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68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059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86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530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1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341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4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2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1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41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982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2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559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200" b="1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38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2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9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2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246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2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63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2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6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07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pPr marL="0" marR="0">
              <a:spcBef>
                <a:spcPts val="1200"/>
              </a:spcBef>
              <a:spcAft>
                <a:spcPts val="1200"/>
              </a:spcAft>
            </a:pPr>
            <a:endParaRPr lang="en-US" sz="1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59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sv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ggoodman@mgh.harvard.edu" TargetMode="Externa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76249" y="1561672"/>
            <a:ext cx="6456986" cy="310180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Real-world implementation </a:t>
            </a:r>
            <a:r>
              <a:rPr lang="en-US" sz="32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</a:t>
            </a:r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hallenges </a:t>
            </a:r>
            <a:r>
              <a:rPr lang="en-US" sz="32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associated with </a:t>
            </a:r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 </a:t>
            </a:r>
            <a:r>
              <a:rPr lang="en-US" sz="32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digital pill system to measure adherence to HIV pre-exposure prophylaxis </a:t>
            </a:r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from two </a:t>
            </a:r>
            <a:r>
              <a:rPr lang="en-US" sz="32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</a:t>
            </a:r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tudies of men </a:t>
            </a:r>
            <a:r>
              <a:rPr lang="en-US" sz="32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</a:t>
            </a:r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ho </a:t>
            </a:r>
            <a:r>
              <a:rPr lang="en-US" sz="32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</a:t>
            </a:r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ave </a:t>
            </a:r>
            <a:r>
              <a:rPr lang="en-US" sz="32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</a:t>
            </a:r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ex </a:t>
            </a:r>
            <a:r>
              <a:rPr lang="en-US" sz="32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</a:t>
            </a:r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ith </a:t>
            </a:r>
            <a:r>
              <a:rPr lang="en-US" sz="32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</a:t>
            </a:r>
            <a:r>
              <a:rPr lang="en-US" sz="32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en</a:t>
            </a:r>
          </a:p>
        </p:txBody>
      </p:sp>
      <p:sp>
        <p:nvSpPr>
          <p:cNvPr id="4" name="Text 1"/>
          <p:cNvSpPr/>
          <p:nvPr/>
        </p:nvSpPr>
        <p:spPr>
          <a:xfrm>
            <a:off x="476249" y="477663"/>
            <a:ext cx="3058688" cy="854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200" b="1" kern="0" spc="12" dirty="0">
                <a:solidFill>
                  <a:srgbClr val="000000"/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Hawaii International Conference on System Sciences (HICSS)</a:t>
            </a:r>
          </a:p>
          <a:p>
            <a:pPr>
              <a:lnSpc>
                <a:spcPts val="1470"/>
              </a:lnSpc>
            </a:pPr>
            <a:endParaRPr lang="en-US" sz="300" kern="0" spc="12" dirty="0">
              <a:solidFill>
                <a:srgbClr val="000000"/>
              </a:solidFill>
              <a:latin typeface="DM Mono" pitchFamily="34" charset="0"/>
              <a:ea typeface="DM Mono" pitchFamily="34" charset="-122"/>
              <a:cs typeface="DM Mono" pitchFamily="34" charset="-120"/>
            </a:endParaRPr>
          </a:p>
          <a:p>
            <a:pPr>
              <a:lnSpc>
                <a:spcPts val="1470"/>
              </a:lnSpc>
            </a:pPr>
            <a:r>
              <a:rPr lang="en-US" sz="1200" kern="0" spc="12" dirty="0">
                <a:solidFill>
                  <a:srgbClr val="000000"/>
                </a:solidFill>
                <a:latin typeface="DM Mono" pitchFamily="34" charset="0"/>
                <a:ea typeface="DM Mono" pitchFamily="34" charset="-122"/>
                <a:cs typeface="DM Mono" pitchFamily="34" charset="-120"/>
              </a:rPr>
              <a:t>January 3-6, 2024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5370194" y="512379"/>
            <a:ext cx="3383280" cy="3766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470"/>
              </a:lnSpc>
            </a:pPr>
            <a:r>
              <a:rPr lang="en-US" sz="20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Georgia Goodman, 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B011CC-E33B-9964-AD40-B9B0F622596C}"/>
              </a:ext>
            </a:extLst>
          </p:cNvPr>
          <p:cNvSpPr txBox="1"/>
          <p:nvPr/>
        </p:nvSpPr>
        <p:spPr>
          <a:xfrm>
            <a:off x="5497689" y="881568"/>
            <a:ext cx="3255785" cy="672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470"/>
              </a:lnSpc>
            </a:pPr>
            <a:r>
              <a:rPr lang="en-US" sz="120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Research Project Manager</a:t>
            </a:r>
          </a:p>
          <a:p>
            <a:pPr algn="r">
              <a:lnSpc>
                <a:spcPts val="1470"/>
              </a:lnSpc>
            </a:pPr>
            <a:r>
              <a:rPr lang="en-US" sz="120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Brigham and Women’s Hospital</a:t>
            </a:r>
          </a:p>
          <a:p>
            <a:pPr algn="r">
              <a:lnSpc>
                <a:spcPts val="1470"/>
              </a:lnSpc>
            </a:pPr>
            <a:r>
              <a:rPr lang="en-US" sz="120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Boston,  MA, USA</a:t>
            </a:r>
            <a:endParaRPr lang="en-US" sz="120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pic>
        <p:nvPicPr>
          <p:cNvPr id="15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A5414F91-1A3A-3A05-7FB3-643DFF3C3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1997745" y="1732879"/>
            <a:ext cx="2171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Mean age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Sample characteristics (N=38)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91C01-64B0-157C-A4FB-30B9CDA893F0}"/>
              </a:ext>
            </a:extLst>
          </p:cNvPr>
          <p:cNvSpPr txBox="1"/>
          <p:nvPr/>
        </p:nvSpPr>
        <p:spPr>
          <a:xfrm>
            <a:off x="476250" y="1645254"/>
            <a:ext cx="1340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37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084A3-A5DC-CF25-20E3-B0A0A437FAEB}"/>
              </a:ext>
            </a:extLst>
          </p:cNvPr>
          <p:cNvSpPr txBox="1"/>
          <p:nvPr/>
        </p:nvSpPr>
        <p:spPr>
          <a:xfrm>
            <a:off x="476250" y="2583199"/>
            <a:ext cx="1340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68% 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159EE-BAF9-0097-8B93-44866E7C6EEA}"/>
              </a:ext>
            </a:extLst>
          </p:cNvPr>
          <p:cNvSpPr txBox="1"/>
          <p:nvPr/>
        </p:nvSpPr>
        <p:spPr>
          <a:xfrm>
            <a:off x="1997745" y="2680818"/>
            <a:ext cx="2171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spc="-48" dirty="0">
                <a:latin typeface="DM Sans" pitchFamily="34" charset="0"/>
              </a:rPr>
              <a:t>White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7564A-15A0-A806-CC69-7521D11D3508}"/>
              </a:ext>
            </a:extLst>
          </p:cNvPr>
          <p:cNvSpPr txBox="1"/>
          <p:nvPr/>
        </p:nvSpPr>
        <p:spPr>
          <a:xfrm>
            <a:off x="476250" y="3613476"/>
            <a:ext cx="1340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82% 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3A973F-B3A5-B8F5-D5A0-3516858413CF}"/>
              </a:ext>
            </a:extLst>
          </p:cNvPr>
          <p:cNvSpPr txBox="1"/>
          <p:nvPr/>
        </p:nvSpPr>
        <p:spPr>
          <a:xfrm>
            <a:off x="1997745" y="3521144"/>
            <a:ext cx="21715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spc="-48" dirty="0">
                <a:latin typeface="DM Sans" pitchFamily="34" charset="0"/>
              </a:rPr>
              <a:t>Non-Hispanic or Latino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25BF8B-6D8D-5545-D6AE-5E5E97818903}"/>
              </a:ext>
            </a:extLst>
          </p:cNvPr>
          <p:cNvSpPr txBox="1"/>
          <p:nvPr/>
        </p:nvSpPr>
        <p:spPr>
          <a:xfrm>
            <a:off x="4349915" y="1645254"/>
            <a:ext cx="1340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84% 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37DF8F-1095-9A6E-2A92-7A18324FC84E}"/>
              </a:ext>
            </a:extLst>
          </p:cNvPr>
          <p:cNvSpPr txBox="1"/>
          <p:nvPr/>
        </p:nvSpPr>
        <p:spPr>
          <a:xfrm>
            <a:off x="5798775" y="1732879"/>
            <a:ext cx="2326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spc="-48" dirty="0">
                <a:latin typeface="DM Sans" pitchFamily="34" charset="0"/>
              </a:rPr>
              <a:t>Gay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F1FD68-FC2F-91B0-456D-B16B54B4D7F7}"/>
              </a:ext>
            </a:extLst>
          </p:cNvPr>
          <p:cNvSpPr txBox="1"/>
          <p:nvPr/>
        </p:nvSpPr>
        <p:spPr>
          <a:xfrm>
            <a:off x="4349915" y="2595014"/>
            <a:ext cx="1340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71% 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927B0-BBB6-FBD3-587D-9BFE076C00C7}"/>
              </a:ext>
            </a:extLst>
          </p:cNvPr>
          <p:cNvSpPr txBox="1"/>
          <p:nvPr/>
        </p:nvSpPr>
        <p:spPr>
          <a:xfrm>
            <a:off x="5798777" y="2484269"/>
            <a:ext cx="2326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kern="0" spc="-48" dirty="0">
                <a:latin typeface="DM Sans" pitchFamily="34" charset="0"/>
              </a:rPr>
              <a:t>College degree or higher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624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Results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B4E2938-6C52-497F-F9B9-E371930916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018058"/>
              </p:ext>
            </p:extLst>
          </p:nvPr>
        </p:nvGraphicFramePr>
        <p:xfrm>
          <a:off x="1642533" y="566831"/>
          <a:ext cx="5858934" cy="4123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4982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575906"/>
            <a:ext cx="819048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Data delivery and display issues</a:t>
            </a:r>
          </a:p>
          <a:p>
            <a:pPr>
              <a:buClr>
                <a:schemeClr val="tx1"/>
              </a:buClr>
            </a:pPr>
            <a:endParaRPr lang="en-US" sz="800" b="1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Ingestion data not relayed to Reader, app, or dashboard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</a:t>
            </a:r>
            <a:r>
              <a:rPr lang="en-US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uplicate ingestions displayed</a:t>
            </a:r>
            <a:endParaRPr lang="en-US" sz="20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lvl="1">
              <a:buClr>
                <a:schemeClr val="tx1"/>
              </a:buClr>
            </a:pPr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Malfunctioning charging components</a:t>
            </a:r>
          </a:p>
          <a:p>
            <a:pPr>
              <a:buClr>
                <a:schemeClr val="tx1"/>
              </a:buClr>
            </a:pPr>
            <a:endParaRPr lang="en-US" sz="800" b="1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</a:t>
            </a:r>
            <a:r>
              <a:rPr lang="en-US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harging pad</a:t>
            </a:r>
            <a:endParaRPr lang="en-US" sz="2000" dirty="0">
              <a:latin typeface="DM Sans" pitchFamily="2" charset="77"/>
              <a:ea typeface="Times New Roman" panose="02020603050405020304" pitchFamily="18" charset="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00" dirty="0">
              <a:effectLst/>
              <a:latin typeface="DM Sans" pitchFamily="2" charset="77"/>
              <a:ea typeface="Times New Roman" panose="02020603050405020304" pitchFamily="18" charset="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Power brick</a:t>
            </a:r>
          </a:p>
          <a:p>
            <a:pPr lvl="1">
              <a:buClr>
                <a:schemeClr val="tx1"/>
              </a:buClr>
            </a:pPr>
            <a:endParaRPr lang="en-US" sz="400" dirty="0">
              <a:effectLst/>
              <a:latin typeface="DM Sans" pitchFamily="2" charset="77"/>
              <a:ea typeface="Times New Roman" panose="02020603050405020304" pitchFamily="18" charset="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DM Sans" pitchFamily="2" charset="77"/>
                <a:ea typeface="Times New Roman" panose="02020603050405020304" pitchFamily="18" charset="0"/>
              </a:rPr>
              <a:t>Charging coil</a:t>
            </a:r>
            <a:endParaRPr lang="en-US" sz="20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System errors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9E3E69-75B2-F478-4144-CF4161B19AEB}"/>
              </a:ext>
            </a:extLst>
          </p:cNvPr>
          <p:cNvSpPr txBox="1"/>
          <p:nvPr/>
        </p:nvSpPr>
        <p:spPr>
          <a:xfrm>
            <a:off x="6308794" y="480021"/>
            <a:ext cx="2357943" cy="783146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effectLst/>
                <a:latin typeface="DM Sans" pitchFamily="2" charset="77"/>
                <a:ea typeface="Times New Roman" panose="02020603050405020304" pitchFamily="18" charset="0"/>
              </a:rPr>
              <a:t>Technological issues</a:t>
            </a:r>
            <a:endParaRPr lang="en-US" sz="2000" kern="1200" dirty="0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334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94882"/>
            <a:ext cx="81904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Issues with Reader &amp; charging</a:t>
            </a:r>
          </a:p>
          <a:p>
            <a:pPr>
              <a:buClr>
                <a:schemeClr val="tx1"/>
              </a:buClr>
            </a:pPr>
            <a:endParaRPr lang="en-US" sz="800" b="1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Did not charge Reader prior to ingestion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Did not wear Reader for sufficient time during ingestion</a:t>
            </a:r>
            <a:endParaRPr lang="en-US" sz="400" b="1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Did not correctly place Reader on charger or plug into outlet</a:t>
            </a:r>
          </a:p>
          <a:p>
            <a:pPr lvl="1">
              <a:buClr>
                <a:schemeClr val="tx1"/>
              </a:buClr>
            </a:pPr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Issues with Bluetooth pairing</a:t>
            </a:r>
          </a:p>
          <a:p>
            <a:pPr lvl="1">
              <a:buClr>
                <a:schemeClr val="tx1"/>
              </a:buClr>
            </a:pPr>
            <a:endParaRPr lang="en-US" sz="8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Difficulty pairing Reader to phone via Bluetooth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Switched phones and did not re-pair Bluetooth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Turned off Bluetooth to save battery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Participant operation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46A10B-7C5C-5691-5453-736ECF27AB25}"/>
              </a:ext>
            </a:extLst>
          </p:cNvPr>
          <p:cNvSpPr txBox="1"/>
          <p:nvPr/>
        </p:nvSpPr>
        <p:spPr>
          <a:xfrm>
            <a:off x="6308794" y="480021"/>
            <a:ext cx="2357943" cy="783146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effectLst/>
                <a:latin typeface="DM Sans" pitchFamily="2" charset="77"/>
                <a:ea typeface="Times New Roman" panose="02020603050405020304" pitchFamily="18" charset="0"/>
              </a:rPr>
              <a:t>Technological issues</a:t>
            </a:r>
            <a:endParaRPr lang="en-US" sz="2000" kern="1200" dirty="0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339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94882"/>
            <a:ext cx="819048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Study team actions</a:t>
            </a:r>
          </a:p>
          <a:p>
            <a:pPr lvl="1"/>
            <a:endParaRPr lang="en-US" sz="8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Real-time troubleshooting via text, phone, or in-person </a:t>
            </a:r>
          </a:p>
          <a:p>
            <a:pPr lvl="1"/>
            <a:endParaRPr lang="en-US" sz="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Replace malfunctioning components</a:t>
            </a:r>
          </a:p>
          <a:p>
            <a:pPr lvl="1"/>
            <a:endParaRPr lang="en-US" sz="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Ongoing re-education and new training materials </a:t>
            </a:r>
          </a:p>
          <a:p>
            <a:pPr lvl="1"/>
            <a:endParaRPr lang="en-US" sz="12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etectRx actions</a:t>
            </a:r>
          </a:p>
          <a:p>
            <a:endParaRPr lang="en-US" sz="8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Identify and fix software bugs and manufacturing issues</a:t>
            </a:r>
          </a:p>
          <a:p>
            <a:pPr lvl="1"/>
            <a:endParaRPr lang="en-US" sz="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Improve Bluetooth stability and automatic re-pairing</a:t>
            </a:r>
          </a:p>
          <a:p>
            <a:pPr lvl="1"/>
            <a:endParaRPr lang="en-US" sz="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Add Bluetooth diagnostic info to app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Resolution strategies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FD7297-0229-4741-3E38-7F8E9623D571}"/>
              </a:ext>
            </a:extLst>
          </p:cNvPr>
          <p:cNvSpPr txBox="1"/>
          <p:nvPr/>
        </p:nvSpPr>
        <p:spPr>
          <a:xfrm>
            <a:off x="6308794" y="480021"/>
            <a:ext cx="2357943" cy="783146"/>
          </a:xfrm>
          <a:prstGeom prst="rect">
            <a:avLst/>
          </a:prstGeom>
          <a:solidFill>
            <a:schemeClr val="accent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effectLst/>
                <a:latin typeface="DM Sans" pitchFamily="2" charset="77"/>
                <a:ea typeface="Times New Roman" panose="02020603050405020304" pitchFamily="18" charset="0"/>
              </a:rPr>
              <a:t>Technological issues</a:t>
            </a:r>
            <a:endParaRPr lang="en-US" sz="2000" kern="1200" dirty="0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3114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48585"/>
            <a:ext cx="751628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Financial constraints</a:t>
            </a:r>
          </a:p>
          <a:p>
            <a:pPr lvl="1">
              <a:buClr>
                <a:schemeClr val="tx1"/>
              </a:buClr>
            </a:pPr>
            <a:endParaRPr lang="en-US" sz="10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Unable to pay for phone or data plan to use app</a:t>
            </a: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lvl="1">
              <a:buClr>
                <a:schemeClr val="tx1"/>
              </a:buClr>
            </a:pPr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Change in routine, housing, or health</a:t>
            </a:r>
          </a:p>
          <a:p>
            <a:pPr lvl="1">
              <a:buClr>
                <a:schemeClr val="tx1"/>
              </a:buClr>
            </a:pPr>
            <a:endParaRPr lang="en-US" sz="10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Travel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Homelessness or unstable housing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Hospitalization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Incarceration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Substance use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Personal circumstances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5F75BD-0B65-054C-F019-AAB2AD99326B}"/>
              </a:ext>
            </a:extLst>
          </p:cNvPr>
          <p:cNvSpPr txBox="1"/>
          <p:nvPr/>
        </p:nvSpPr>
        <p:spPr>
          <a:xfrm>
            <a:off x="6308794" y="480021"/>
            <a:ext cx="2357943" cy="78314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effectLst/>
                <a:latin typeface="DM Sans" pitchFamily="2" charset="77"/>
                <a:ea typeface="Times New Roman" panose="02020603050405020304" pitchFamily="18" charset="0"/>
              </a:rPr>
              <a:t>Sociobehavioral issues</a:t>
            </a:r>
            <a:endParaRPr lang="en-US" sz="2000" kern="1200" dirty="0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8836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02285"/>
            <a:ext cx="751628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Phone</a:t>
            </a:r>
          </a:p>
          <a:p>
            <a:pPr>
              <a:buClr>
                <a:schemeClr val="tx1"/>
              </a:buClr>
            </a:pPr>
            <a:endParaRPr lang="en-US" sz="800" b="1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Broke or misplaced phone during study period</a:t>
            </a:r>
          </a:p>
          <a:p>
            <a:pPr lvl="1">
              <a:buClr>
                <a:schemeClr val="tx1"/>
              </a:buClr>
            </a:pPr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DPS components</a:t>
            </a:r>
          </a:p>
          <a:p>
            <a:pPr lvl="1">
              <a:buClr>
                <a:schemeClr val="tx1"/>
              </a:buClr>
            </a:pPr>
            <a:endParaRPr lang="en-US" sz="8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Broke or misplaced Reader during study period 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Insufficient data plan or phone storage to use app</a:t>
            </a:r>
            <a:endParaRPr lang="en-US" sz="400" b="1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lvl="1">
              <a:buClr>
                <a:schemeClr val="tx1"/>
              </a:buClr>
            </a:pPr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4">
                    <a:lumMod val="75000"/>
                  </a:schemeClr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Internet or electricity</a:t>
            </a:r>
          </a:p>
          <a:p>
            <a:pPr lvl="1">
              <a:buClr>
                <a:schemeClr val="tx1"/>
              </a:buClr>
            </a:pPr>
            <a:endParaRPr lang="en-US" sz="8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Relied on public Wi-Fi due to limited home internet</a:t>
            </a: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No access to electricity to charge Reader 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kern="0" spc="-48" dirty="0">
                <a:latin typeface="DM Sans" pitchFamily="34" charset="0"/>
              </a:rPr>
              <a:t>Access to technology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5F75BD-0B65-054C-F019-AAB2AD99326B}"/>
              </a:ext>
            </a:extLst>
          </p:cNvPr>
          <p:cNvSpPr txBox="1"/>
          <p:nvPr/>
        </p:nvSpPr>
        <p:spPr>
          <a:xfrm>
            <a:off x="6308794" y="480021"/>
            <a:ext cx="2357943" cy="78314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effectLst/>
                <a:latin typeface="DM Sans" pitchFamily="2" charset="77"/>
                <a:ea typeface="Times New Roman" panose="02020603050405020304" pitchFamily="18" charset="0"/>
              </a:rPr>
              <a:t>Sociobehavioral issues</a:t>
            </a:r>
            <a:endParaRPr lang="en-US" sz="2000" kern="1200" dirty="0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8012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587485"/>
            <a:ext cx="819048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etectRx actions</a:t>
            </a:r>
          </a:p>
          <a:p>
            <a:endParaRPr lang="en-US" sz="8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Review internal Reader data to contextualize nonadherence</a:t>
            </a:r>
          </a:p>
          <a:p>
            <a:endParaRPr lang="en-US" sz="12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Study team actions</a:t>
            </a:r>
          </a:p>
          <a:p>
            <a:endParaRPr lang="en-US" sz="10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Additional remuneration or subsidized phone data plans</a:t>
            </a:r>
          </a:p>
          <a:p>
            <a:endParaRPr lang="en-US" sz="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Charge Readers and connect to Wi-Fi at study visits </a:t>
            </a:r>
          </a:p>
          <a:p>
            <a:endParaRPr lang="en-US" sz="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Re-education on proper DPS operation </a:t>
            </a:r>
          </a:p>
          <a:p>
            <a:endParaRPr lang="en-US" sz="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Ongoing contact to support retention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Resolution strategies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E2B62B-1C63-84BD-C56D-3247D349B944}"/>
              </a:ext>
            </a:extLst>
          </p:cNvPr>
          <p:cNvSpPr txBox="1"/>
          <p:nvPr/>
        </p:nvSpPr>
        <p:spPr>
          <a:xfrm>
            <a:off x="6308794" y="480021"/>
            <a:ext cx="2357943" cy="78314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effectLst/>
                <a:latin typeface="DM Sans" pitchFamily="2" charset="77"/>
                <a:ea typeface="Times New Roman" panose="02020603050405020304" pitchFamily="18" charset="0"/>
              </a:rPr>
              <a:t>Sociobehavioral issues</a:t>
            </a:r>
            <a:endParaRPr lang="en-US" sz="2000" kern="1200" dirty="0">
              <a:latin typeface="DM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434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94885"/>
            <a:ext cx="81904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Small overall sample size (N=38)</a:t>
            </a:r>
          </a:p>
          <a:p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Well-educated smartphone owners</a:t>
            </a:r>
          </a:p>
          <a:p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Enrolled from community health center focused on LGBTQ+ research and clinical care</a:t>
            </a:r>
          </a:p>
          <a:p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Frequency data not collected for operational issues, given overlapping nature of challenges</a:t>
            </a:r>
            <a:endParaRPr lang="en-US" sz="2400" b="1" kern="0" spc="-48" dirty="0">
              <a:solidFill>
                <a:schemeClr val="accent1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kern="0" spc="-48" dirty="0">
                <a:solidFill>
                  <a:srgbClr val="000000"/>
                </a:solidFill>
                <a:latin typeface="DM Sans" pitchFamily="34" charset="0"/>
              </a:rPr>
              <a:t>Limitations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38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25435"/>
            <a:ext cx="81904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While most successfully operated the DPS, operational issues requiring intervention were identified</a:t>
            </a:r>
          </a:p>
          <a:p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Technological issues were 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largely anticipated and addressed with system updates and re-education</a:t>
            </a:r>
          </a:p>
          <a:p>
            <a:endParaRPr lang="en-US" sz="1200" b="1" kern="0" spc="-48" dirty="0">
              <a:solidFill>
                <a:schemeClr val="accent1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Sociobehavioral issues, e.g., housing changes and lack of technology access, were 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largely unanticipated and required innovative and ongoing solutions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60"/>
              </a:lnSpc>
            </a:pPr>
            <a:r>
              <a:rPr lang="en-US" sz="4000" kern="0" spc="-48" dirty="0">
                <a:solidFill>
                  <a:srgbClr val="000000"/>
                </a:solidFill>
                <a:latin typeface="DM Sans" pitchFamily="34" charset="0"/>
              </a:rPr>
              <a:t>Key takeaways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27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25435"/>
            <a:ext cx="81904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Funding from NIH (K23DA044874, PI: Chai) and Gilead Sciences (ISR-17-1018, PI: Chai). </a:t>
            </a:r>
          </a:p>
          <a:p>
            <a:endParaRPr lang="en-US" sz="12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Tenofovir disoproxil fumarate/emtricitabine provided by Gilead Sciences. </a:t>
            </a:r>
          </a:p>
          <a:p>
            <a:endParaRPr lang="en-US" sz="12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No conflicts of interest to report.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Acknowledgments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67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25435"/>
            <a:ext cx="819048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Many </a:t>
            </a:r>
            <a:r>
              <a:rPr lang="en-US" sz="2400" b="1" i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technological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issues exposed underlying </a:t>
            </a:r>
            <a:r>
              <a:rPr lang="en-US" sz="2400" b="1" i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sociobehavioral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challenges, </a:t>
            </a: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which had a compounding effect on PrEP adherence and DPS use</a:t>
            </a:r>
          </a:p>
          <a:p>
            <a:pPr>
              <a:buClr>
                <a:schemeClr val="tx1"/>
              </a:buClr>
            </a:pPr>
            <a:endParaRPr lang="en-US" sz="12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Combination of direct feedback, DPS adherence data, and gyroscopic Reader data can help 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distinguish acute operational issues from long-term disengagement</a:t>
            </a:r>
          </a:p>
          <a:p>
            <a:pPr>
              <a:buClr>
                <a:schemeClr val="tx1"/>
              </a:buClr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kern="0" spc="-48" dirty="0">
                <a:solidFill>
                  <a:srgbClr val="000000"/>
                </a:solidFill>
                <a:latin typeface="DM Sans" pitchFamily="34" charset="0"/>
              </a:rPr>
              <a:t>Key takeaways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91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25435"/>
            <a:ext cx="81904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Effective implementation requires:</a:t>
            </a:r>
          </a:p>
          <a:p>
            <a:pPr lvl="1">
              <a:buClr>
                <a:schemeClr val="tx1"/>
              </a:buClr>
            </a:pPr>
            <a:endParaRPr lang="en-US" sz="1000" b="1" kern="0" spc="-48" dirty="0">
              <a:solidFill>
                <a:schemeClr val="accent1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Robust training and supportive infrastructure </a:t>
            </a:r>
            <a:endParaRPr lang="en-US" sz="2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lvl="1">
              <a:buClr>
                <a:schemeClr val="tx1"/>
              </a:buClr>
            </a:pPr>
            <a:endParaRPr lang="en-US" sz="400" b="1" kern="0" spc="-48" dirty="0">
              <a:solidFill>
                <a:schemeClr val="accent1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Manualized protocols </a:t>
            </a: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for both anticipated and unanticipated challenges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Ongoing coordination with industry collaborators </a:t>
            </a: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to anticipate, identify, and resolve issues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kern="0" spc="-48" dirty="0">
                <a:solidFill>
                  <a:srgbClr val="000000"/>
                </a:solidFill>
                <a:latin typeface="DM Sans" pitchFamily="34" charset="0"/>
              </a:rPr>
              <a:t>Key takeaways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17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Authorship team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1F18F150-4B3D-FEE4-0FDA-F613F3CC2203}"/>
              </a:ext>
            </a:extLst>
          </p:cNvPr>
          <p:cNvSpPr/>
          <p:nvPr/>
        </p:nvSpPr>
        <p:spPr>
          <a:xfrm>
            <a:off x="493310" y="4063162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Pamela Alpert, BA</a:t>
            </a:r>
          </a:p>
        </p:txBody>
      </p:sp>
      <p:sp>
        <p:nvSpPr>
          <p:cNvPr id="15" name="Text 3">
            <a:extLst>
              <a:ext uri="{FF2B5EF4-FFF2-40B4-BE49-F238E27FC236}">
                <a16:creationId xmlns:a16="http://schemas.microsoft.com/office/drawing/2014/main" id="{367BF1A7-F25A-FA93-DBE0-CF6BE2BA836B}"/>
              </a:ext>
            </a:extLst>
          </p:cNvPr>
          <p:cNvSpPr/>
          <p:nvPr/>
        </p:nvSpPr>
        <p:spPr>
          <a:xfrm>
            <a:off x="493310" y="1539549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Peter R. Chai, MD MMS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F8BFD-2829-D44F-DBC7-6DF652F8314C}"/>
              </a:ext>
            </a:extLst>
          </p:cNvPr>
          <p:cNvSpPr txBox="1"/>
          <p:nvPr/>
        </p:nvSpPr>
        <p:spPr>
          <a:xfrm>
            <a:off x="406574" y="1728266"/>
            <a:ext cx="2664194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Brigham and Women’s Hospital</a:t>
            </a:r>
          </a:p>
          <a:p>
            <a:pPr>
              <a:lnSpc>
                <a:spcPts val="1470"/>
              </a:lnSpc>
            </a:pP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Boston, MA,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17" name="Text 3">
            <a:extLst>
              <a:ext uri="{FF2B5EF4-FFF2-40B4-BE49-F238E27FC236}">
                <a16:creationId xmlns:a16="http://schemas.microsoft.com/office/drawing/2014/main" id="{A9D3542E-E9A2-FEE7-C522-CC0A0EACBD29}"/>
              </a:ext>
            </a:extLst>
          </p:cNvPr>
          <p:cNvSpPr/>
          <p:nvPr/>
        </p:nvSpPr>
        <p:spPr>
          <a:xfrm>
            <a:off x="493310" y="2381130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Tony C. Carnes, PhD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DB490F-4910-CBD9-05AB-BDA61E559F6E}"/>
              </a:ext>
            </a:extLst>
          </p:cNvPr>
          <p:cNvSpPr txBox="1"/>
          <p:nvPr/>
        </p:nvSpPr>
        <p:spPr>
          <a:xfrm>
            <a:off x="406574" y="2573625"/>
            <a:ext cx="2664194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etectRx, Inc.</a:t>
            </a:r>
            <a:b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</a:b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Gainesville, FL,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277A5168-9AD2-EE0B-F2CB-2482C8D0F9A7}"/>
              </a:ext>
            </a:extLst>
          </p:cNvPr>
          <p:cNvSpPr/>
          <p:nvPr/>
        </p:nvSpPr>
        <p:spPr>
          <a:xfrm>
            <a:off x="481861" y="3224715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Hannah Albrechta, MPH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B7055D-B73D-7721-C9DE-7F95D0456EBF}"/>
              </a:ext>
            </a:extLst>
          </p:cNvPr>
          <p:cNvSpPr txBox="1"/>
          <p:nvPr/>
        </p:nvSpPr>
        <p:spPr>
          <a:xfrm>
            <a:off x="406574" y="3406613"/>
            <a:ext cx="2664194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The Fenway Institute</a:t>
            </a:r>
          </a:p>
          <a:p>
            <a:pPr>
              <a:lnSpc>
                <a:spcPts val="1470"/>
              </a:lnSpc>
            </a:pP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Boston, MA,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52D99D-BF0E-10A8-2618-5316C439E703}"/>
              </a:ext>
            </a:extLst>
          </p:cNvPr>
          <p:cNvSpPr txBox="1"/>
          <p:nvPr/>
        </p:nvSpPr>
        <p:spPr>
          <a:xfrm>
            <a:off x="406574" y="4246042"/>
            <a:ext cx="2664194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etectRx, Inc.</a:t>
            </a:r>
            <a:b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</a:b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Gainesville, FL,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016FF3F7-DE48-FB6A-4A36-FFF81104ACB5}"/>
              </a:ext>
            </a:extLst>
          </p:cNvPr>
          <p:cNvSpPr/>
          <p:nvPr/>
        </p:nvSpPr>
        <p:spPr>
          <a:xfrm>
            <a:off x="3157504" y="4057325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Edward W. Boyer, MD PhD</a:t>
            </a: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0FDDCF29-0441-4569-DBBE-AC80049A7AE4}"/>
              </a:ext>
            </a:extLst>
          </p:cNvPr>
          <p:cNvSpPr/>
          <p:nvPr/>
        </p:nvSpPr>
        <p:spPr>
          <a:xfrm>
            <a:off x="3157504" y="1533712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Joanne Hokayem, BA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A12EA6-A867-411B-B339-0E8D211970EE}"/>
              </a:ext>
            </a:extLst>
          </p:cNvPr>
          <p:cNvSpPr txBox="1"/>
          <p:nvPr/>
        </p:nvSpPr>
        <p:spPr>
          <a:xfrm>
            <a:off x="3070768" y="1722429"/>
            <a:ext cx="2739481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The Fenway Institute</a:t>
            </a:r>
          </a:p>
          <a:p>
            <a:pPr>
              <a:lnSpc>
                <a:spcPts val="1470"/>
              </a:lnSpc>
            </a:pP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Boston, MA,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23" name="Text 3">
            <a:extLst>
              <a:ext uri="{FF2B5EF4-FFF2-40B4-BE49-F238E27FC236}">
                <a16:creationId xmlns:a16="http://schemas.microsoft.com/office/drawing/2014/main" id="{91F2A877-046A-084A-AA3A-BE7759966ADD}"/>
              </a:ext>
            </a:extLst>
          </p:cNvPr>
          <p:cNvSpPr/>
          <p:nvPr/>
        </p:nvSpPr>
        <p:spPr>
          <a:xfrm>
            <a:off x="3157504" y="2375293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Charlotte Goldfine, MD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175F3-A53E-020A-9921-1C6B1163ED35}"/>
              </a:ext>
            </a:extLst>
          </p:cNvPr>
          <p:cNvSpPr txBox="1"/>
          <p:nvPr/>
        </p:nvSpPr>
        <p:spPr>
          <a:xfrm>
            <a:off x="3070768" y="2567788"/>
            <a:ext cx="2658749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Brigham and Women’s Hospital</a:t>
            </a:r>
          </a:p>
          <a:p>
            <a:pPr>
              <a:lnSpc>
                <a:spcPts val="1470"/>
              </a:lnSpc>
            </a:pP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Boston, MA,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25" name="Text 3">
            <a:extLst>
              <a:ext uri="{FF2B5EF4-FFF2-40B4-BE49-F238E27FC236}">
                <a16:creationId xmlns:a16="http://schemas.microsoft.com/office/drawing/2014/main" id="{94DE291A-5D51-FA10-D859-62E67ECDE9A4}"/>
              </a:ext>
            </a:extLst>
          </p:cNvPr>
          <p:cNvSpPr/>
          <p:nvPr/>
        </p:nvSpPr>
        <p:spPr>
          <a:xfrm>
            <a:off x="3146055" y="3218878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Jasper S. Lee, PhD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D47DC2-C3DE-8B80-BE3C-BA92B61CE12A}"/>
              </a:ext>
            </a:extLst>
          </p:cNvPr>
          <p:cNvSpPr txBox="1"/>
          <p:nvPr/>
        </p:nvSpPr>
        <p:spPr>
          <a:xfrm>
            <a:off x="3070768" y="3400776"/>
            <a:ext cx="2658749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Massachusetts General Hospital</a:t>
            </a:r>
          </a:p>
          <a:p>
            <a:pPr>
              <a:lnSpc>
                <a:spcPts val="1470"/>
              </a:lnSpc>
            </a:pP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Boston, MA,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AEF333-F80F-327B-3B0D-046DE55ECAA2}"/>
              </a:ext>
            </a:extLst>
          </p:cNvPr>
          <p:cNvSpPr txBox="1"/>
          <p:nvPr/>
        </p:nvSpPr>
        <p:spPr>
          <a:xfrm>
            <a:off x="3070768" y="4240205"/>
            <a:ext cx="2658749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Ohio State University</a:t>
            </a:r>
            <a:b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</a:b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Columbus, OH,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EF8D535B-B677-90E3-71A2-4E2C5AE84219}"/>
              </a:ext>
            </a:extLst>
          </p:cNvPr>
          <p:cNvSpPr/>
          <p:nvPr/>
        </p:nvSpPr>
        <p:spPr>
          <a:xfrm>
            <a:off x="5896985" y="1527385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Rochelle K. Rosen, PhD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46C5F8-6EE4-4023-7C13-E8C1C6BF6B2C}"/>
              </a:ext>
            </a:extLst>
          </p:cNvPr>
          <p:cNvSpPr txBox="1"/>
          <p:nvPr/>
        </p:nvSpPr>
        <p:spPr>
          <a:xfrm>
            <a:off x="5810248" y="1716102"/>
            <a:ext cx="2840441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Brown University</a:t>
            </a:r>
          </a:p>
          <a:p>
            <a:pPr>
              <a:lnSpc>
                <a:spcPts val="1470"/>
              </a:lnSpc>
            </a:pP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Providence, RI,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667B94A2-6DD2-5F94-AAFA-FCB96A7C26B6}"/>
              </a:ext>
            </a:extLst>
          </p:cNvPr>
          <p:cNvSpPr/>
          <p:nvPr/>
        </p:nvSpPr>
        <p:spPr>
          <a:xfrm>
            <a:off x="5896985" y="2368966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Kenneth H. Mayer, MD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9FCAEC-A946-14AA-9D43-3F55C0697F5E}"/>
              </a:ext>
            </a:extLst>
          </p:cNvPr>
          <p:cNvSpPr txBox="1"/>
          <p:nvPr/>
        </p:nvSpPr>
        <p:spPr>
          <a:xfrm>
            <a:off x="5810249" y="2561461"/>
            <a:ext cx="2856488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The Fenway Institute</a:t>
            </a:r>
          </a:p>
          <a:p>
            <a:pPr>
              <a:lnSpc>
                <a:spcPts val="1470"/>
              </a:lnSpc>
            </a:pP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Boston, MA,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2D2C8D72-5C15-9C06-FCBB-3F8D0ADA637A}"/>
              </a:ext>
            </a:extLst>
          </p:cNvPr>
          <p:cNvSpPr/>
          <p:nvPr/>
        </p:nvSpPr>
        <p:spPr>
          <a:xfrm>
            <a:off x="5896985" y="3212901"/>
            <a:ext cx="285648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70"/>
              </a:lnSpc>
            </a:pPr>
            <a:r>
              <a:rPr lang="en-US" sz="1500" b="1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Conall O’Cleirigh, PhD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2E9953A-213E-1B01-1743-156377C17707}"/>
              </a:ext>
            </a:extLst>
          </p:cNvPr>
          <p:cNvSpPr txBox="1"/>
          <p:nvPr/>
        </p:nvSpPr>
        <p:spPr>
          <a:xfrm>
            <a:off x="5802224" y="3403050"/>
            <a:ext cx="2856488" cy="467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</a:pPr>
            <a:r>
              <a:rPr lang="en-US" sz="1050" b="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Massachusetts General Hospital</a:t>
            </a:r>
          </a:p>
          <a:p>
            <a:pPr>
              <a:lnSpc>
                <a:spcPts val="1470"/>
              </a:lnSpc>
            </a:pPr>
            <a:r>
              <a:rPr lang="en-US" sz="1050" kern="0" spc="12" dirty="0">
                <a:solidFill>
                  <a:srgbClr val="000000"/>
                </a:solidFill>
                <a:latin typeface="DM Mono" panose="020B0509040201040103" pitchFamily="49" charset="77"/>
                <a:ea typeface="DM Mono" pitchFamily="34" charset="-122"/>
                <a:cs typeface="DM Mono" pitchFamily="34" charset="-120"/>
              </a:rPr>
              <a:t>Boston, MA, USA</a:t>
            </a:r>
            <a:endParaRPr lang="en-US" sz="1050" b="0" kern="0" spc="12" dirty="0">
              <a:solidFill>
                <a:srgbClr val="000000"/>
              </a:solidFill>
              <a:latin typeface="DM Mono" panose="020B0509040201040103" pitchFamily="49" charset="77"/>
              <a:ea typeface="DM Mono" pitchFamily="34" charset="-122"/>
              <a:cs typeface="DM Mono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7802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57200" y="3722862"/>
            <a:ext cx="8229600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7425"/>
              </a:lnSpc>
            </a:pPr>
            <a:r>
              <a:rPr lang="en-US" sz="8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Questions?</a:t>
            </a:r>
            <a:endParaRPr lang="en-US" sz="8000" dirty="0"/>
          </a:p>
        </p:txBody>
      </p:sp>
      <p:pic>
        <p:nvPicPr>
          <p:cNvPr id="18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FFA6512B-06D8-097B-A05C-3F392731E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2" name="Text 3">
            <a:extLst>
              <a:ext uri="{FF2B5EF4-FFF2-40B4-BE49-F238E27FC236}">
                <a16:creationId xmlns:a16="http://schemas.microsoft.com/office/drawing/2014/main" id="{FE524F4A-2765-6EF3-199F-A480CF718F3A}"/>
              </a:ext>
            </a:extLst>
          </p:cNvPr>
          <p:cNvSpPr/>
          <p:nvPr/>
        </p:nvSpPr>
        <p:spPr>
          <a:xfrm>
            <a:off x="5830313" y="477663"/>
            <a:ext cx="2856487" cy="3134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>
              <a:lnSpc>
                <a:spcPts val="1470"/>
              </a:lnSpc>
            </a:pPr>
            <a:r>
              <a:rPr lang="en-US" sz="2400" b="1" kern="0" spc="12" dirty="0">
                <a:solidFill>
                  <a:srgbClr val="000000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Georgia Goodman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FF07F-8485-9508-AE95-E23E1B93B898}"/>
              </a:ext>
            </a:extLst>
          </p:cNvPr>
          <p:cNvSpPr txBox="1"/>
          <p:nvPr/>
        </p:nvSpPr>
        <p:spPr>
          <a:xfrm>
            <a:off x="5192889" y="793463"/>
            <a:ext cx="3580649" cy="302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470"/>
              </a:lnSpc>
            </a:pPr>
            <a:r>
              <a:rPr lang="en-US" kern="0" spc="12" dirty="0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ggoodman@mgh.harvard.edu</a:t>
            </a:r>
            <a:r>
              <a:rPr lang="en-US" kern="0" spc="12">
                <a:solidFill>
                  <a:schemeClr val="accent1"/>
                </a:solidFill>
                <a:latin typeface="DM Sans" pitchFamily="2" charset="77"/>
                <a:ea typeface="DM Mono" pitchFamily="34" charset="-122"/>
                <a:cs typeface="DM Mono" pitchFamily="34" charset="-12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365301"/>
            <a:ext cx="81904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HIV is an ongoing public health crisis, with 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men who have sex with men (MSM) at high risk</a:t>
            </a: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2400" kern="0" spc="-48" baseline="300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1-2</a:t>
            </a:r>
          </a:p>
          <a:p>
            <a:endParaRPr lang="en-US" sz="12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Oral pre-exposure prophylaxis (PrEP) is highly effective for HIV prevention, but 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depends on adherence </a:t>
            </a:r>
            <a:r>
              <a:rPr lang="en-US" sz="2400" kern="0" spc="-48" baseline="300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3-4</a:t>
            </a:r>
          </a:p>
          <a:p>
            <a:pPr lvl="1"/>
            <a:endParaRPr lang="en-US" sz="12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Substance use disorders (SUD) 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increase risk of PrEP nonadherence and HIV infection </a:t>
            </a:r>
            <a:r>
              <a:rPr lang="en-US" sz="2400" kern="0" spc="-48" baseline="300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5</a:t>
            </a:r>
            <a:endParaRPr lang="en-US" sz="10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HIV,</a:t>
            </a:r>
            <a:r>
              <a:rPr lang="en-US" sz="4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PrEP, &amp; substance use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B1F4D1-768E-9364-B1D6-A410407184D1}"/>
              </a:ext>
            </a:extLst>
          </p:cNvPr>
          <p:cNvSpPr txBox="1"/>
          <p:nvPr/>
        </p:nvSpPr>
        <p:spPr>
          <a:xfrm>
            <a:off x="476250" y="4205259"/>
            <a:ext cx="7524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/>
              <a:t>1 </a:t>
            </a:r>
            <a:r>
              <a:rPr lang="en-US" sz="800" dirty="0"/>
              <a:t>CDC. (2022). HIV Surveillance Report, 2020 (Vol. 33). </a:t>
            </a:r>
            <a:r>
              <a:rPr lang="en-US" sz="800" baseline="30000" dirty="0"/>
              <a:t>2 </a:t>
            </a:r>
            <a:r>
              <a:rPr lang="en-US" sz="800" dirty="0"/>
              <a:t>CDC. (2021b). HIV Surveillance Report, 2019 (Vol. 32). </a:t>
            </a:r>
            <a:r>
              <a:rPr lang="en-US" sz="800" baseline="30000" dirty="0"/>
              <a:t>3</a:t>
            </a:r>
            <a:r>
              <a:rPr lang="en-US" sz="800" dirty="0"/>
              <a:t> Anderson, P.L., Glidden D.V., &amp; Liu A., et al. (2012). Emtricitabine-tenofovir exposure and pre-exposure prophylaxis efficacy in men who have sex with men. Science Translational Medicine, 4(151), 151ra125-151ra125. </a:t>
            </a:r>
            <a:r>
              <a:rPr lang="en-US" sz="800" baseline="30000" dirty="0"/>
              <a:t>4</a:t>
            </a:r>
            <a:r>
              <a:rPr lang="en-US" sz="800" dirty="0"/>
              <a:t> Doblecki-Lewis, S., Cohen, S., &amp; Liu, A. (2015). Clinical treatment options infectious diseases: Update on PrEP implementation, adherence, and advances in delivery. Current Treatment Options in Infectious Diseases, 7(2), 101–112. </a:t>
            </a:r>
            <a:r>
              <a:rPr lang="en-US" sz="800" baseline="30000" dirty="0"/>
              <a:t>5</a:t>
            </a:r>
            <a:r>
              <a:rPr lang="en-US" sz="800" dirty="0"/>
              <a:t> Grov C et al. (2019). Determining the roles that club drugs, marijuana, and heavy drinking play in PrEP medication adherence among gay and bisexual men: Implications for treatment and research. AIDS and Behavior, 23(5), 1277–1286. </a:t>
            </a:r>
          </a:p>
        </p:txBody>
      </p:sp>
    </p:spTree>
    <p:extLst>
      <p:ext uri="{BB962C8B-B14F-4D97-AF65-F5344CB8AC3E}">
        <p14:creationId xmlns:p14="http://schemas.microsoft.com/office/powerpoint/2010/main" val="131140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355985"/>
            <a:ext cx="819048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Current strategies:</a:t>
            </a:r>
          </a:p>
          <a:p>
            <a:endParaRPr lang="en-US" sz="10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Indirect:  </a:t>
            </a: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self-report, pill counts of unused medication, pharmacy refill data, smart pill bottles </a:t>
            </a:r>
            <a:r>
              <a:rPr lang="en-US" sz="2000" kern="0" spc="-48" baseline="300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1-3</a:t>
            </a:r>
            <a:endParaRPr lang="en-US" sz="20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lvl="1">
              <a:buClr>
                <a:schemeClr val="tx1"/>
              </a:buClr>
            </a:pPr>
            <a:endParaRPr lang="en-US" sz="8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Direct: </a:t>
            </a: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in-person or video directly observed therapy, pharmacological measures of blood, urine, or hair </a:t>
            </a:r>
            <a:r>
              <a:rPr lang="en-US" sz="2000" kern="0" spc="-48" baseline="300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1-3</a:t>
            </a:r>
            <a:endParaRPr lang="en-US" sz="20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lvl="1"/>
            <a:endParaRPr lang="en-US" sz="12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Key disadvantages include cost, access, and scalability, and recall and social desirability bias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Measuring adherence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B0E361-DEBC-8AD2-4393-7D35667ADDFA}"/>
              </a:ext>
            </a:extLst>
          </p:cNvPr>
          <p:cNvSpPr txBox="1"/>
          <p:nvPr/>
        </p:nvSpPr>
        <p:spPr>
          <a:xfrm>
            <a:off x="476250" y="4432646"/>
            <a:ext cx="752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/>
              <a:t>1</a:t>
            </a:r>
            <a:r>
              <a:rPr lang="en-US" sz="800" dirty="0"/>
              <a:t> Bell &amp; Haberer. (2018). Actionable adherence monitoring: Technological methods to monitor and support adherence to ART. Current HIV/AIDS Reports, 15(5), 388–396. </a:t>
            </a:r>
            <a:r>
              <a:rPr lang="en-US" sz="800" baseline="30000" dirty="0"/>
              <a:t>2</a:t>
            </a:r>
            <a:r>
              <a:rPr lang="en-US" sz="800" dirty="0"/>
              <a:t> Castillo-Mancilla &amp; Haberer. (2018). Adherence measurements in HIV: New advancements in pharmacologic methods and real-time monitoring. Current HIV/AIDS Reports, 15(1), 49–59. </a:t>
            </a:r>
            <a:r>
              <a:rPr lang="en-US" sz="800" baseline="30000" dirty="0"/>
              <a:t>3</a:t>
            </a:r>
            <a:r>
              <a:rPr lang="en-US" sz="800" dirty="0"/>
              <a:t> Spinelli et al. (2020). Approaches to objectively measure ART medication adherence and drive adherence Interventions. Current HIV/AIDS Reports, 17(4), 301–314.</a:t>
            </a:r>
          </a:p>
        </p:txBody>
      </p:sp>
    </p:spTree>
    <p:extLst>
      <p:ext uri="{BB962C8B-B14F-4D97-AF65-F5344CB8AC3E}">
        <p14:creationId xmlns:p14="http://schemas.microsoft.com/office/powerpoint/2010/main" val="591086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1" y="1425435"/>
            <a:ext cx="5499247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kern="0" spc="-48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Enable 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direct, real-time adherence measurement </a:t>
            </a: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via:</a:t>
            </a:r>
            <a:endParaRPr lang="en-US" sz="1200" b="1" kern="0" spc="-48" dirty="0">
              <a:solidFill>
                <a:schemeClr val="accent1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>
              <a:buClr>
                <a:schemeClr val="tx1"/>
              </a:buClr>
            </a:pPr>
            <a:endParaRPr lang="en-US" sz="10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Digital pill:  </a:t>
            </a: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Gelatin capsule with integrated radiofrequency emitter, which overencapsulates medication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8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Reader:  </a:t>
            </a: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Wearable device captures and forwards ingestion data via Bluetooth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8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Mobile app &amp; dashboard:  </a:t>
            </a: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Displays ingestion data on-demand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Digital pill systems (DPS)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pic>
        <p:nvPicPr>
          <p:cNvPr id="3" name="Picture 2" descr="A person wearing a white shirt&#10;&#10;Description automatically generated with low confidence">
            <a:extLst>
              <a:ext uri="{FF2B5EF4-FFF2-40B4-BE49-F238E27FC236}">
                <a16:creationId xmlns:a16="http://schemas.microsoft.com/office/drawing/2014/main" id="{0B0A78CC-8856-95C7-0645-E016E965A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26" t="25833" r="18420" b="10289"/>
          <a:stretch/>
        </p:blipFill>
        <p:spPr>
          <a:xfrm>
            <a:off x="6137928" y="3062621"/>
            <a:ext cx="1266714" cy="1549146"/>
          </a:xfrm>
          <a:prstGeom prst="rect">
            <a:avLst/>
          </a:prstGeom>
        </p:spPr>
      </p:pic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8CDD5E5-818C-5FDD-CE90-58A0AD50FD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5"/>
          <a:stretch/>
        </p:blipFill>
        <p:spPr>
          <a:xfrm>
            <a:off x="7567073" y="1703232"/>
            <a:ext cx="1138777" cy="2045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F3ED03-E4EC-364B-FBED-F47BA4791070}"/>
              </a:ext>
            </a:extLst>
          </p:cNvPr>
          <p:cNvSpPr txBox="1"/>
          <p:nvPr/>
        </p:nvSpPr>
        <p:spPr>
          <a:xfrm>
            <a:off x="6120266" y="4703255"/>
            <a:ext cx="1438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Images courtesy of etectRx.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04D19-6D2A-669C-EAE7-DD15B0836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43" r="41416" b="7746"/>
          <a:stretch/>
        </p:blipFill>
        <p:spPr>
          <a:xfrm>
            <a:off x="6137928" y="1331092"/>
            <a:ext cx="1266714" cy="16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43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Sample adherence data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AD6A3F2-312C-94ED-C6A4-E16FB32484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r="35387"/>
          <a:stretch/>
        </p:blipFill>
        <p:spPr>
          <a:xfrm>
            <a:off x="476250" y="1510448"/>
            <a:ext cx="4998861" cy="328224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49EF9E3-2BB2-6B34-67FC-A9191E6EB27B}"/>
              </a:ext>
            </a:extLst>
          </p:cNvPr>
          <p:cNvGrpSpPr/>
          <p:nvPr/>
        </p:nvGrpSpPr>
        <p:grpSpPr>
          <a:xfrm>
            <a:off x="5935230" y="2022041"/>
            <a:ext cx="2731507" cy="1570022"/>
            <a:chOff x="5974343" y="1965597"/>
            <a:chExt cx="2731507" cy="157002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15B7EA-0C16-F64F-D633-0D36C3F57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24635" y="2007464"/>
              <a:ext cx="274320" cy="27432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DM Sans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9FCDCE-9ED2-DD7B-6C80-0F2FB84FB886}"/>
                </a:ext>
              </a:extLst>
            </p:cNvPr>
            <p:cNvSpPr txBox="1"/>
            <p:nvPr/>
          </p:nvSpPr>
          <p:spPr>
            <a:xfrm>
              <a:off x="6526140" y="1965597"/>
              <a:ext cx="2179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DM Sans" pitchFamily="2" charset="77"/>
                </a:rPr>
                <a:t>System-detected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7FFD69-2BC3-5ADE-4963-C8A2363B208F}"/>
                </a:ext>
              </a:extLst>
            </p:cNvPr>
            <p:cNvSpPr txBox="1"/>
            <p:nvPr/>
          </p:nvSpPr>
          <p:spPr>
            <a:xfrm>
              <a:off x="6526140" y="3162860"/>
              <a:ext cx="2179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DM Sans" pitchFamily="2" charset="77"/>
                </a:rPr>
                <a:t>Missed ingestion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52B7C3-7C83-792D-AE2A-C98047A58308}"/>
                </a:ext>
              </a:extLst>
            </p:cNvPr>
            <p:cNvSpPr txBox="1"/>
            <p:nvPr/>
          </p:nvSpPr>
          <p:spPr>
            <a:xfrm>
              <a:off x="6526140" y="2571750"/>
              <a:ext cx="21797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DM Sans" pitchFamily="2" charset="77"/>
                </a:rPr>
                <a:t>Manually recorded</a:t>
              </a:r>
            </a:p>
          </p:txBody>
        </p:sp>
        <p:sp>
          <p:nvSpPr>
            <p:cNvPr id="20" name="Multiply 19">
              <a:extLst>
                <a:ext uri="{FF2B5EF4-FFF2-40B4-BE49-F238E27FC236}">
                  <a16:creationId xmlns:a16="http://schemas.microsoft.com/office/drawing/2014/main" id="{946CA327-82A9-FFA2-D038-56340483CC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74343" y="3151571"/>
              <a:ext cx="384048" cy="384048"/>
            </a:xfrm>
            <a:prstGeom prst="mathMultiply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732CC23-812C-0A43-CCE0-5BA2B6D97E48}"/>
                </a:ext>
              </a:extLst>
            </p:cNvPr>
            <p:cNvGrpSpPr/>
            <p:nvPr/>
          </p:nvGrpSpPr>
          <p:grpSpPr>
            <a:xfrm>
              <a:off x="5988059" y="2582436"/>
              <a:ext cx="347472" cy="347472"/>
              <a:chOff x="5523098" y="2631230"/>
              <a:chExt cx="347472" cy="34747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E8D2C8D-6D3C-5E27-06DC-F4F9AE2AB1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61653" y="2667806"/>
                <a:ext cx="274320" cy="27432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DM Sans" pitchFamily="2" charset="77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A59D8B9-D9D4-DB2D-F766-6A662757F5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23098" y="2631230"/>
                <a:ext cx="347472" cy="347472"/>
              </a:xfrm>
              <a:prstGeom prst="ellipse">
                <a:avLst/>
              </a:prstGeom>
              <a:noFill/>
              <a:ln w="19050">
                <a:solidFill>
                  <a:schemeClr val="bg2">
                    <a:lumMod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DM Sans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6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25435"/>
            <a:ext cx="81904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To examine the </a:t>
            </a: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real-world operational challenges of DPS deployment</a:t>
            </a: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for PrEP adherence measurement</a:t>
            </a:r>
          </a:p>
          <a:p>
            <a:endParaRPr lang="en-US" sz="12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Collated from two studies of HIV-negative adult MSM on oral PrEP with substance use (excl. alcohol)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Aim of analyses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25435"/>
            <a:ext cx="81904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DigiPrEP (N=15):  </a:t>
            </a: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90-day, single-arm, open-label, pilot demonstration trial to assess feasibility, acceptability, and accuracy of DPS </a:t>
            </a:r>
            <a:r>
              <a:rPr lang="en-US" sz="2400" kern="0" spc="-48" baseline="300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600" b="1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PrEPsteps (N=23):  </a:t>
            </a: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90-day pilot RCT to assess feasibility, acceptability, and potential effect of adherence intervention respondent to DPS data </a:t>
            </a:r>
            <a:r>
              <a:rPr lang="en-US" sz="2400" kern="0" spc="-48" baseline="3000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</a:t>
            </a:r>
            <a:endParaRPr lang="en-US" sz="2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Two PrEP studies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548853-9762-1A0C-8573-5654A30808CF}"/>
              </a:ext>
            </a:extLst>
          </p:cNvPr>
          <p:cNvSpPr txBox="1"/>
          <p:nvPr/>
        </p:nvSpPr>
        <p:spPr>
          <a:xfrm>
            <a:off x="476250" y="4345836"/>
            <a:ext cx="752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30000" dirty="0"/>
              <a:t>1 </a:t>
            </a:r>
            <a:r>
              <a:rPr lang="en-US" sz="800" b="0" i="0" dirty="0">
                <a:solidFill>
                  <a:srgbClr val="212121"/>
                </a:solidFill>
                <a:effectLst/>
                <a:latin typeface="system-ui"/>
              </a:rPr>
              <a:t>Chai et al. (2022). DigiPrEP: A pilot trial to evaluate the feasibility, acceptability, and accuracy of a digital pill system to measure PrEP adherence in men who have sex with men who use substances. JAIDS, 89(2), e5–e15. </a:t>
            </a:r>
            <a:r>
              <a:rPr lang="en-US" sz="800" baseline="30000" dirty="0"/>
              <a:t>2</a:t>
            </a:r>
            <a:r>
              <a:rPr lang="en-US" sz="800" dirty="0"/>
              <a:t> ClinicalTrials.gov. Development of Ingestible Biosensors to Enhance PrEP Adherence in Substance Users (PrEPSteps). https://clinicaltrials.gov/study/NCT03512418</a:t>
            </a:r>
          </a:p>
        </p:txBody>
      </p:sp>
    </p:spTree>
    <p:extLst>
      <p:ext uri="{BB962C8B-B14F-4D97-AF65-F5344CB8AC3E}">
        <p14:creationId xmlns:p14="http://schemas.microsoft.com/office/powerpoint/2010/main" val="3091061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E7A8C3-C09A-BE3B-D2EB-DA9A75103BB7}"/>
              </a:ext>
            </a:extLst>
          </p:cNvPr>
          <p:cNvSpPr txBox="1"/>
          <p:nvPr/>
        </p:nvSpPr>
        <p:spPr>
          <a:xfrm>
            <a:off x="476250" y="1425435"/>
            <a:ext cx="8190487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Ongoing assessment of operational challenges</a:t>
            </a:r>
          </a:p>
          <a:p>
            <a:endParaRPr lang="en-US" sz="10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Ad hoc participant feedback </a:t>
            </a: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(e.g., technological issues) 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Gyroscopic data from Reader </a:t>
            </a: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(e.g., lack of motion or charging) </a:t>
            </a:r>
          </a:p>
          <a:p>
            <a:pPr lvl="1">
              <a:buClr>
                <a:schemeClr val="tx1"/>
              </a:buClr>
            </a:pPr>
            <a:endParaRPr lang="en-US" sz="400" kern="0" spc="-48" dirty="0">
              <a:solidFill>
                <a:srgbClr val="00000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kern="0" spc="-48" dirty="0">
                <a:solidFill>
                  <a:schemeClr val="accent1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Timeline followback discussions </a:t>
            </a:r>
            <a:r>
              <a:rPr lang="en-US" sz="200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(e.g., context of missed doses) </a:t>
            </a:r>
          </a:p>
          <a:p>
            <a:endParaRPr lang="en-US" sz="1200" dirty="0">
              <a:effectLst/>
              <a:latin typeface="DM Sans" pitchFamily="2" charset="77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  <a:ea typeface="Times New Roman" panose="02020603050405020304" pitchFamily="18" charset="0"/>
              </a:rPr>
              <a:t>Collated and analyzed o</a:t>
            </a:r>
            <a:r>
              <a:rPr lang="en-US" sz="2400" dirty="0">
                <a:effectLst/>
                <a:latin typeface="DM Sans" pitchFamily="2" charset="77"/>
                <a:ea typeface="Times New Roman" panose="02020603050405020304" pitchFamily="18" charset="0"/>
              </a:rPr>
              <a:t>perational issues, troubleshooting steps, technological solutions, and management strategies across studies</a:t>
            </a:r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C7487B86-B875-0F20-0DAD-E183A5AB1782}"/>
              </a:ext>
            </a:extLst>
          </p:cNvPr>
          <p:cNvSpPr/>
          <p:nvPr/>
        </p:nvSpPr>
        <p:spPr>
          <a:xfrm>
            <a:off x="476250" y="566831"/>
            <a:ext cx="8229600" cy="6171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60"/>
              </a:lnSpc>
            </a:pPr>
            <a:r>
              <a:rPr lang="en-US" sz="4000" b="0" kern="0" spc="-48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Methods</a:t>
            </a:r>
            <a:endParaRPr lang="en-US" sz="4000" dirty="0"/>
          </a:p>
        </p:txBody>
      </p:sp>
      <p:pic>
        <p:nvPicPr>
          <p:cNvPr id="2" name="Image 0" descr="https://pitch-assets-ccb95893-de3f-4266-973c-20049231b248.s3.eu-west-1.amazonaws.com/9395d7a2-507c-4021-b301-5b15c5c4ee70?pitch-bytes=256&amp;pitch-content-type=image%2Fsvg%2Bxml">
            <a:extLst>
              <a:ext uri="{FF2B5EF4-FFF2-40B4-BE49-F238E27FC236}">
                <a16:creationId xmlns:a16="http://schemas.microsoft.com/office/drawing/2014/main" id="{C8568E79-3152-BF91-810D-FE783D5DB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95237" y="4096702"/>
            <a:ext cx="571500" cy="56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07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9743</TotalTime>
  <Words>1407</Words>
  <Application>Microsoft Macintosh PowerPoint</Application>
  <PresentationFormat>On-screen Show (16:9)</PresentationFormat>
  <Paragraphs>241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DM Mono</vt:lpstr>
      <vt:lpstr>DM Sans</vt:lpstr>
      <vt:lpstr>system-ui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>PptxGenJS Presentation</dc:subject>
  <dc:creator>Pitch Software GmbH</dc:creator>
  <cp:lastModifiedBy>Goodman, Georgia</cp:lastModifiedBy>
  <cp:revision>3914</cp:revision>
  <dcterms:created xsi:type="dcterms:W3CDTF">2023-10-12T15:33:43Z</dcterms:created>
  <dcterms:modified xsi:type="dcterms:W3CDTF">2024-01-11T00:52:24Z</dcterms:modified>
</cp:coreProperties>
</file>